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3"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Helvetica Neue" panose="020B0604020202020204" charset="0"/>
      <p:regular r:id="rId14"/>
      <p:bold r:id="rId15"/>
      <p:italic r:id="rId16"/>
      <p:boldItalic r:id="rId17"/>
    </p:embeddedFont>
    <p:embeddedFont>
      <p:font typeface="Helvetica Neue Light"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36" y="8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51b9f3a9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51b9f3a9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a8ee4fbba0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a8ee4fbba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197c76e39d5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197c76e39d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51b9f3a99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51b9f3a9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b8fcaa092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b8fcaa092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b092366c70_0_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b092366c70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b7e83b1e52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b7e83b1e5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b7e83b1e52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b7e83b1e5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b7e83b1e52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b7e83b1e52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b7e83b1e52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b7e83b1e52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300"/>
              <a:buNone/>
              <a:defRPr sz="4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5" name="Google Shape;15;p2"/>
          <p:cNvPicPr preferRelativeResize="0"/>
          <p:nvPr/>
        </p:nvPicPr>
        <p:blipFill>
          <a:blip r:embed="rId2">
            <a:alphaModFix/>
          </a:blip>
          <a:stretch>
            <a:fillRect/>
          </a:stretch>
        </p:blipFill>
        <p:spPr>
          <a:xfrm>
            <a:off x="381000" y="381000"/>
            <a:ext cx="1514225" cy="10676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0" name="Google Shape;50;p11"/>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51" name="Google Shape;51;p11"/>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
        <p:nvSpPr>
          <p:cNvPr id="54" name="Google Shape;54;p1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5" name="Google Shape;55;p1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6" name="Google Shape;56;p12"/>
          <p:cNvSpPr/>
          <p:nvPr/>
        </p:nvSpPr>
        <p:spPr>
          <a:xfrm>
            <a:off x="4572000" y="-125"/>
            <a:ext cx="4572000" cy="5143500"/>
          </a:xfrm>
          <a:prstGeom prst="rect">
            <a:avLst/>
          </a:pr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pic>
        <p:nvPicPr>
          <p:cNvPr id="58" name="Google Shape;58;p12"/>
          <p:cNvPicPr preferRelativeResize="0"/>
          <p:nvPr/>
        </p:nvPicPr>
        <p:blipFill>
          <a:blip r:embed="rId2">
            <a:alphaModFix/>
          </a:blip>
          <a:stretch>
            <a:fillRect/>
          </a:stretch>
        </p:blipFill>
        <p:spPr>
          <a:xfrm>
            <a:off x="380997" y="381000"/>
            <a:ext cx="1279252" cy="901977"/>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311700" y="3443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1" name="Google Shape;61;p1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2" name="Google Shape;62;p1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3"/>
        <p:cNvGrpSpPr/>
        <p:nvPr/>
      </p:nvGrpSpPr>
      <p:grpSpPr>
        <a:xfrm>
          <a:off x="0" y="0"/>
          <a:ext cx="0" cy="0"/>
          <a:chOff x="0" y="0"/>
          <a:chExt cx="0" cy="0"/>
        </a:xfrm>
      </p:grpSpPr>
      <p:sp>
        <p:nvSpPr>
          <p:cNvPr id="64" name="Google Shape;64;p1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6" name="Google Shape;66;p14"/>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67" name="Google Shape;67;p14"/>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73" name="Google Shape;7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‹Nr.›</a:t>
            </a:fld>
            <a:endParaRPr/>
          </a:p>
        </p:txBody>
      </p:sp>
      <p:pic>
        <p:nvPicPr>
          <p:cNvPr id="74" name="Google Shape;74;p1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19" name="Google Shape;19;p3"/>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 Black">
  <p:cSld name="CUSTOM">
    <p:spTree>
      <p:nvGrpSpPr>
        <p:cNvPr id="1" name="Shape 20"/>
        <p:cNvGrpSpPr/>
        <p:nvPr/>
      </p:nvGrpSpPr>
      <p:grpSpPr>
        <a:xfrm>
          <a:off x="0" y="0"/>
          <a:ext cx="0" cy="0"/>
          <a:chOff x="0" y="0"/>
          <a:chExt cx="0" cy="0"/>
        </a:xfrm>
      </p:grpSpPr>
      <p:sp>
        <p:nvSpPr>
          <p:cNvPr id="21" name="Google Shape;21;p4"/>
          <p:cNvSpPr/>
          <p:nvPr/>
        </p:nvSpPr>
        <p:spPr>
          <a:xfrm>
            <a:off x="0" y="0"/>
            <a:ext cx="9144000" cy="51435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 White">
  <p:cSld name="CUSTOM_1">
    <p:spTree>
      <p:nvGrpSpPr>
        <p:cNvPr id="1" name="Shape 22"/>
        <p:cNvGrpSpPr/>
        <p:nvPr/>
      </p:nvGrpSpPr>
      <p:grpSpPr>
        <a:xfrm>
          <a:off x="0" y="0"/>
          <a:ext cx="0" cy="0"/>
          <a:chOff x="0" y="0"/>
          <a:chExt cx="0" cy="0"/>
        </a:xfrm>
      </p:grpSpPr>
      <p:sp>
        <p:nvSpPr>
          <p:cNvPr id="23" name="Google Shape;23;p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7" name="Google Shape;27;p6"/>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atin typeface="Helvetica Neue Light"/>
                <a:ea typeface="Helvetica Neue Light"/>
                <a:cs typeface="Helvetica Neue Light"/>
                <a:sym typeface="Helvetica Neue Light"/>
              </a:defRPr>
            </a:lvl1pPr>
            <a:lvl2pPr lvl="1">
              <a:buNone/>
              <a:defRPr>
                <a:latin typeface="Helvetica Neue Light"/>
                <a:ea typeface="Helvetica Neue Light"/>
                <a:cs typeface="Helvetica Neue Light"/>
                <a:sym typeface="Helvetica Neue Light"/>
              </a:defRPr>
            </a:lvl2pPr>
            <a:lvl3pPr lvl="2">
              <a:buNone/>
              <a:defRPr>
                <a:latin typeface="Helvetica Neue Light"/>
                <a:ea typeface="Helvetica Neue Light"/>
                <a:cs typeface="Helvetica Neue Light"/>
                <a:sym typeface="Helvetica Neue Light"/>
              </a:defRPr>
            </a:lvl3pPr>
            <a:lvl4pPr lvl="3">
              <a:buNone/>
              <a:defRPr>
                <a:latin typeface="Helvetica Neue Light"/>
                <a:ea typeface="Helvetica Neue Light"/>
                <a:cs typeface="Helvetica Neue Light"/>
                <a:sym typeface="Helvetica Neue Light"/>
              </a:defRPr>
            </a:lvl4pPr>
            <a:lvl5pPr lvl="4">
              <a:buNone/>
              <a:defRPr>
                <a:latin typeface="Helvetica Neue Light"/>
                <a:ea typeface="Helvetica Neue Light"/>
                <a:cs typeface="Helvetica Neue Light"/>
                <a:sym typeface="Helvetica Neue Light"/>
              </a:defRPr>
            </a:lvl5pPr>
            <a:lvl6pPr lvl="5">
              <a:buNone/>
              <a:defRPr>
                <a:latin typeface="Helvetica Neue Light"/>
                <a:ea typeface="Helvetica Neue Light"/>
                <a:cs typeface="Helvetica Neue Light"/>
                <a:sym typeface="Helvetica Neue Light"/>
              </a:defRPr>
            </a:lvl6pPr>
            <a:lvl7pPr lvl="6">
              <a:buNone/>
              <a:defRPr>
                <a:latin typeface="Helvetica Neue Light"/>
                <a:ea typeface="Helvetica Neue Light"/>
                <a:cs typeface="Helvetica Neue Light"/>
                <a:sym typeface="Helvetica Neue Light"/>
              </a:defRPr>
            </a:lvl7pPr>
            <a:lvl8pPr lvl="7">
              <a:buNone/>
              <a:defRPr>
                <a:latin typeface="Helvetica Neue Light"/>
                <a:ea typeface="Helvetica Neue Light"/>
                <a:cs typeface="Helvetica Neue Light"/>
                <a:sym typeface="Helvetica Neue Light"/>
              </a:defRPr>
            </a:lvl8pPr>
            <a:lvl9pPr lvl="8">
              <a:buNone/>
              <a:defRPr>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
              <a:t>‹Nr.›</a:t>
            </a:fld>
            <a:endParaRPr/>
          </a:p>
        </p:txBody>
      </p:sp>
      <p:pic>
        <p:nvPicPr>
          <p:cNvPr id="28" name="Google Shape;28;p6"/>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8"/>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37" name="Google Shape;37;p8"/>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without background">
  <p:cSld name="TITLE_ONLY_1">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40" name="Google Shape;40;p9"/>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
        <p:nvSpPr>
          <p:cNvPr id="41" name="Google Shape;41;p9"/>
          <p:cNvSpPr/>
          <p:nvPr/>
        </p:nvSpPr>
        <p:spPr>
          <a:xfrm>
            <a:off x="0" y="1332925"/>
            <a:ext cx="4402800" cy="3330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 name="Google Shape;42;p9"/>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5" name="Google Shape;45;p1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6" name="Google Shape;46;p10"/>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pic>
        <p:nvPicPr>
          <p:cNvPr id="47" name="Google Shape;47;p10"/>
          <p:cNvPicPr preferRelativeResize="0"/>
          <p:nvPr/>
        </p:nvPicPr>
        <p:blipFill>
          <a:blip r:embed="rId2">
            <a:alphaModFix amt="10000"/>
          </a:blip>
          <a:stretch>
            <a:fillRect/>
          </a:stretch>
        </p:blipFill>
        <p:spPr>
          <a:xfrm>
            <a:off x="4613300" y="0"/>
            <a:ext cx="4530701"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7329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‹Nr.›</a:t>
            </a:fld>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2800"/>
              <a:buFont typeface="Helvetica Neue"/>
              <a:buNone/>
              <a:defRPr sz="2800" b="1">
                <a:solidFill>
                  <a:schemeClr val="accent1"/>
                </a:solidFill>
                <a:latin typeface="Helvetica Neue"/>
                <a:ea typeface="Helvetica Neue"/>
                <a:cs typeface="Helvetica Neue"/>
                <a:sym typeface="Helvetica Neue"/>
              </a:defRPr>
            </a:lvl1pPr>
            <a:lvl2pPr lvl="1">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2pPr>
            <a:lvl3pPr lvl="2">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3pPr>
            <a:lvl4pPr lvl="3">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4pPr>
            <a:lvl5pPr lvl="4">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5pPr>
            <a:lvl6pPr lvl="5">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6pPr>
            <a:lvl7pPr lvl="6">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7pPr>
            <a:lvl8pPr lvl="7">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8pPr>
            <a:lvl9pPr lvl="8">
              <a:spcBef>
                <a:spcPts val="0"/>
              </a:spcBef>
              <a:spcAft>
                <a:spcPts val="0"/>
              </a:spcAft>
              <a:buClr>
                <a:schemeClr val="dk1"/>
              </a:buClr>
              <a:buSzPts val="2800"/>
              <a:buFont typeface="Helvetica Neue"/>
              <a:buNone/>
              <a:defRPr sz="2800" b="1">
                <a:solidFill>
                  <a:schemeClr val="dk1"/>
                </a:solidFill>
                <a:latin typeface="Helvetica Neue"/>
                <a:ea typeface="Helvetica Neue"/>
                <a:cs typeface="Helvetica Neue"/>
                <a:sym typeface="Helvetica Neue"/>
              </a:defRPr>
            </a:lvl9pPr>
          </a:lstStyle>
          <a:p>
            <a:endParaRPr/>
          </a:p>
        </p:txBody>
      </p:sp>
      <p:sp>
        <p:nvSpPr>
          <p:cNvPr id="8" name="Google Shape;8;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Helvetica Neue Light"/>
              <a:buChar char="●"/>
              <a:defRPr sz="1800">
                <a:solidFill>
                  <a:schemeClr val="dk1"/>
                </a:solidFill>
                <a:latin typeface="Helvetica Neue Light"/>
                <a:ea typeface="Helvetica Neue Light"/>
                <a:cs typeface="Helvetica Neue Light"/>
                <a:sym typeface="Helvetica Neue Light"/>
              </a:defRPr>
            </a:lvl1pPr>
            <a:lvl2pPr marL="914400" lvl="1"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2pPr>
            <a:lvl3pPr marL="1371600" lvl="2"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3pPr>
            <a:lvl4pPr marL="1828800" lvl="3"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4pPr>
            <a:lvl5pPr marL="2286000" lvl="4"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5pPr>
            <a:lvl6pPr marL="2743200" lvl="5"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6pPr>
            <a:lvl7pPr marL="3200400" lvl="6"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7pPr>
            <a:lvl8pPr marL="3657600" lvl="7"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8pPr>
            <a:lvl9pPr marL="4114800" lvl="8" indent="-317500">
              <a:lnSpc>
                <a:spcPct val="115000"/>
              </a:lnSpc>
              <a:spcBef>
                <a:spcPts val="0"/>
              </a:spcBef>
              <a:spcAft>
                <a:spcPts val="0"/>
              </a:spcAft>
              <a:buClr>
                <a:schemeClr val="dk1"/>
              </a:buClr>
              <a:buSzPts val="1400"/>
              <a:buFont typeface="Helvetica Neue Light"/>
              <a:buChar char="■"/>
              <a:defRPr>
                <a:solidFill>
                  <a:schemeClr val="dk1"/>
                </a:solidFill>
                <a:latin typeface="Helvetica Neue Light"/>
                <a:ea typeface="Helvetica Neue Light"/>
                <a:cs typeface="Helvetica Neue Light"/>
                <a:sym typeface="Helvetica Neue Light"/>
              </a:defRPr>
            </a:lvl9pPr>
          </a:lstStyle>
          <a:p>
            <a:endParaRPr/>
          </a:p>
        </p:txBody>
      </p:sp>
      <p:pic>
        <p:nvPicPr>
          <p:cNvPr id="9" name="Google Shape;9;p1"/>
          <p:cNvPicPr preferRelativeResize="0"/>
          <p:nvPr/>
        </p:nvPicPr>
        <p:blipFill>
          <a:blip r:embed="rId17">
            <a:alphaModFix/>
          </a:blip>
          <a:stretch>
            <a:fillRect/>
          </a:stretch>
        </p:blipFill>
        <p:spPr>
          <a:xfrm>
            <a:off x="8009701" y="4754657"/>
            <a:ext cx="902524" cy="212397"/>
          </a:xfrm>
          <a:prstGeom prst="rect">
            <a:avLst/>
          </a:prstGeom>
          <a:noFill/>
          <a:ln>
            <a:noFill/>
          </a:ln>
        </p:spPr>
      </p:pic>
      <p:pic>
        <p:nvPicPr>
          <p:cNvPr id="10" name="Google Shape;10;p1"/>
          <p:cNvPicPr preferRelativeResize="0"/>
          <p:nvPr/>
        </p:nvPicPr>
        <p:blipFill rotWithShape="1">
          <a:blip r:embed="rId18">
            <a:alphaModFix/>
          </a:blip>
          <a:srcRect t="9074"/>
          <a:stretch/>
        </p:blipFill>
        <p:spPr>
          <a:xfrm>
            <a:off x="197300" y="4754650"/>
            <a:ext cx="950229" cy="212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tartuptactics.ne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TEMPLATE</a:t>
            </a:r>
            <a:endParaRPr/>
          </a:p>
        </p:txBody>
      </p:sp>
      <p:sp>
        <p:nvSpPr>
          <p:cNvPr id="80" name="Google Shape;80;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b="1">
                <a:solidFill>
                  <a:schemeClr val="dk1"/>
                </a:solidFill>
                <a:latin typeface="Helvetica Neue"/>
                <a:ea typeface="Helvetica Neue"/>
                <a:cs typeface="Helvetica Neue"/>
                <a:sym typeface="Helvetica Neue"/>
              </a:rPr>
              <a:t>Jede Woche müssen Sie ein PDF-Diaprojekt unter Verwendung der taktischen Vorlage einreichen:</a:t>
            </a:r>
            <a:endParaRPr b="1">
              <a:solidFill>
                <a:schemeClr val="dk1"/>
              </a:solidFill>
              <a:latin typeface="Helvetica Neue"/>
              <a:ea typeface="Helvetica Neue"/>
              <a:cs typeface="Helvetica Neue"/>
              <a:sym typeface="Helvetica Neue"/>
            </a:endParaRPr>
          </a:p>
          <a:p>
            <a:pPr marL="457200" lvl="0" indent="-361950" algn="l" rtl="0">
              <a:spcBef>
                <a:spcPts val="1200"/>
              </a:spcBef>
              <a:spcAft>
                <a:spcPts val="0"/>
              </a:spcAft>
              <a:buClr>
                <a:schemeClr val="dk1"/>
              </a:buClr>
              <a:buSzPts val="2100"/>
              <a:buChar char="-"/>
            </a:pPr>
            <a:r>
              <a:rPr lang="en" sz="2100">
                <a:solidFill>
                  <a:schemeClr val="dk1"/>
                </a:solidFill>
              </a:rPr>
              <a:t>Venture Intro einschließlich eines kurzen Elevator Pitch</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 zum taktischen Spielbuch, das die Taktik der Woche abdeckt</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Folien, die Ihre Experimente mit der Taktik der Woche demonstrieren</a:t>
            </a:r>
            <a:endParaRPr sz="2100">
              <a:solidFill>
                <a:schemeClr val="dk1"/>
              </a:solidFill>
            </a:endParaRPr>
          </a:p>
          <a:p>
            <a:pPr marL="457200" lvl="0" indent="-361950" algn="l" rtl="0">
              <a:spcBef>
                <a:spcPts val="0"/>
              </a:spcBef>
              <a:spcAft>
                <a:spcPts val="0"/>
              </a:spcAft>
              <a:buClr>
                <a:schemeClr val="dk1"/>
              </a:buClr>
              <a:buSzPts val="2100"/>
              <a:buChar char="-"/>
            </a:pPr>
            <a:r>
              <a:rPr lang="en" sz="2100">
                <a:solidFill>
                  <a:schemeClr val="dk1"/>
                </a:solidFill>
              </a:rPr>
              <a:t>Venture-Updates, die andere Entwicklungen in Ihrem Unternehmen abdecken, die mit der Taktik der Woche in Verbindung stehen können oder auch nicht</a:t>
            </a:r>
            <a:endParaRPr sz="2100">
              <a:solidFill>
                <a:schemeClr val="dk1"/>
              </a:solidFill>
            </a:endParaRPr>
          </a:p>
          <a:p>
            <a:pPr marL="0" lvl="0" indent="0" algn="l" rtl="0">
              <a:spcBef>
                <a:spcPts val="1200"/>
              </a:spcBef>
              <a:spcAft>
                <a:spcPts val="1200"/>
              </a:spcAft>
              <a:buNone/>
            </a:pPr>
            <a:r>
              <a:rPr lang="en" sz="1600" i="1">
                <a:solidFill>
                  <a:schemeClr val="dk1"/>
                </a:solidFill>
              </a:rPr>
              <a:t>Beispiele: Sechs Folien mit Screenshots, die eine von Ihnen eingerichtete Werbekampagne, das Bildmaterial, die Rohdaten, eine von Ihnen vorgenommene Überarbeitung der Kampagne und die Endergebnisse zeigen - jeweils mit einer schriftlichen Beschreibung dessen, was wir uns ansehen.</a:t>
            </a:r>
            <a:endParaRPr sz="1600" i="1">
              <a:solidFill>
                <a:schemeClr val="dk1"/>
              </a:solidFill>
            </a:endParaRPr>
          </a:p>
        </p:txBody>
      </p:sp>
      <p:sp>
        <p:nvSpPr>
          <p:cNvPr id="81" name="Google Shape;81;p17"/>
          <p:cNvSpPr txBox="1">
            <a:spLocks noGrp="1"/>
          </p:cNvSpPr>
          <p:nvPr>
            <p:ph type="sldNum" idx="12"/>
          </p:nvPr>
        </p:nvSpPr>
        <p:spPr>
          <a:xfrm>
            <a:off x="7329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a:t>
            </a:fld>
            <a:endParaRPr/>
          </a:p>
        </p:txBody>
      </p:sp>
      <p:pic>
        <p:nvPicPr>
          <p:cNvPr id="82" name="Google Shape;82;p17"/>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83" name="Google Shape;83;p17"/>
          <p:cNvSpPr txBox="1"/>
          <p:nvPr/>
        </p:nvSpPr>
        <p:spPr>
          <a:xfrm>
            <a:off x="1440770" y="4663225"/>
            <a:ext cx="6146400" cy="393600"/>
          </a:xfrm>
          <a:prstGeom prst="rect">
            <a:avLst/>
          </a:prstGeom>
          <a:noFill/>
          <a:ln>
            <a:noFill/>
          </a:ln>
        </p:spPr>
        <p:txBody>
          <a:bodyPr spcFirstLastPara="1" wrap="square" lIns="91425" tIns="91425" rIns="91425" bIns="91425" anchor="ctr" anchorCtr="0">
            <a:normAutofit fontScale="92500"/>
          </a:bodyPr>
          <a:lstStyle/>
          <a:p>
            <a:pPr marL="0" lvl="0" indent="0" algn="l" rtl="0">
              <a:spcBef>
                <a:spcPts val="0"/>
              </a:spcBef>
              <a:spcAft>
                <a:spcPts val="0"/>
              </a:spcAft>
              <a:buNone/>
            </a:pPr>
            <a:r>
              <a:rPr lang="en" sz="1000">
                <a:solidFill>
                  <a:srgbClr val="E10100"/>
                </a:solidFill>
                <a:latin typeface="Helvetica Neue"/>
                <a:ea typeface="Helvetica Neue"/>
                <a:cs typeface="Helvetica Neue"/>
                <a:sym typeface="Helvetica Neue"/>
              </a:rPr>
              <a:t>Laden Sie alle Startup Tactics-Arbeitshefte und ergänzende Materialien unter </a:t>
            </a:r>
            <a:r>
              <a:rPr lang="en" sz="1000" b="1" u="sng">
                <a:solidFill>
                  <a:srgbClr val="E10100"/>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StartupTactics.net </a:t>
            </a:r>
            <a:r>
              <a:rPr lang="en" sz="1000">
                <a:solidFill>
                  <a:srgbClr val="E10100"/>
                </a:solidFill>
                <a:latin typeface="Helvetica Neue"/>
                <a:ea typeface="Helvetica Neue"/>
                <a:cs typeface="Helvetica Neue"/>
                <a:sym typeface="Helvetica Neue"/>
              </a:rPr>
              <a:t>herunter</a:t>
            </a:r>
            <a:endParaRPr sz="1000">
              <a:solidFill>
                <a:srgbClr val="E101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6"/>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Taktisches Spielbuch</a:t>
            </a:r>
            <a:endParaRPr sz="1920"/>
          </a:p>
        </p:txBody>
      </p:sp>
      <p:sp>
        <p:nvSpPr>
          <p:cNvPr id="154" name="Google Shape;154;p26"/>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155" name="Google Shape;155;p26"/>
          <p:cNvSpPr txBox="1"/>
          <p:nvPr/>
        </p:nvSpPr>
        <p:spPr>
          <a:xfrm>
            <a:off x="3198825" y="1152475"/>
            <a:ext cx="5630400" cy="23616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Welche Schritte haben Sie unternommen, um diese Taktik auszuführen?</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120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1]</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2]</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[Schritt 3]</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457200" lvl="0" indent="-279400" algn="l" rtl="0">
              <a:lnSpc>
                <a:spcPct val="115000"/>
              </a:lnSpc>
              <a:spcBef>
                <a:spcPts val="0"/>
              </a:spcBef>
              <a:spcAft>
                <a:spcPts val="0"/>
              </a:spcAft>
              <a:buClr>
                <a:schemeClr val="dk1"/>
              </a:buClr>
              <a:buSzPts val="800"/>
              <a:buFont typeface="Helvetica Neue Light"/>
              <a:buAutoNum type="arabicPeriod"/>
            </a:pPr>
            <a:r>
              <a:rPr lang="en" sz="800">
                <a:solidFill>
                  <a:schemeClr val="dk1"/>
                </a:solidFill>
                <a:latin typeface="Helvetica Neue Light"/>
                <a:ea typeface="Helvetica Neue Light"/>
                <a:cs typeface="Helvetica Neue Light"/>
                <a:sym typeface="Helvetica Neue Light"/>
              </a:rPr>
              <a:t> </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sp>
        <p:nvSpPr>
          <p:cNvPr id="156" name="Google Shape;156;p26"/>
          <p:cNvSpPr txBox="1"/>
          <p:nvPr/>
        </p:nvSpPr>
        <p:spPr>
          <a:xfrm>
            <a:off x="311700" y="2740075"/>
            <a:ext cx="2743200" cy="18117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hängt diese Taktik mit früheren Taktiken zusammen?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7" name="Google Shape;157;p26"/>
          <p:cNvSpPr txBox="1"/>
          <p:nvPr/>
        </p:nvSpPr>
        <p:spPr>
          <a:xfrm>
            <a:off x="6085950" y="36487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Wie können Sie diese Taktik in Zukunft nutzen?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8" name="Google Shape;158;p26"/>
          <p:cNvSpPr txBox="1"/>
          <p:nvPr/>
        </p:nvSpPr>
        <p:spPr>
          <a:xfrm>
            <a:off x="311700" y="1152475"/>
            <a:ext cx="2743200" cy="1453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en" sz="800" b="1">
                <a:solidFill>
                  <a:schemeClr val="dk1"/>
                </a:solidFill>
                <a:latin typeface="Helvetica Neue"/>
                <a:ea typeface="Helvetica Neue"/>
                <a:cs typeface="Helvetica Neue"/>
                <a:sym typeface="Helvetica Neue"/>
              </a:rPr>
              <a:t>Welchen Bezug hat diese Taktik zu Ihrem Unternehmen?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p:txBody>
      </p:sp>
      <p:sp>
        <p:nvSpPr>
          <p:cNvPr id="159" name="Google Shape;159;p26"/>
          <p:cNvSpPr txBox="1"/>
          <p:nvPr/>
        </p:nvSpPr>
        <p:spPr>
          <a:xfrm>
            <a:off x="3198825" y="3648825"/>
            <a:ext cx="2743200" cy="9030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800" b="1">
                <a:solidFill>
                  <a:schemeClr val="dk1"/>
                </a:solidFill>
                <a:latin typeface="Helvetica Neue"/>
                <a:ea typeface="Helvetica Neue"/>
                <a:cs typeface="Helvetica Neue"/>
                <a:sym typeface="Helvetica Neue"/>
              </a:rPr>
              <a:t>Wie kann diese Taktik Ihr Unternehmen voranbringen?</a:t>
            </a:r>
            <a:br>
              <a:rPr lang="en" sz="800">
                <a:solidFill>
                  <a:schemeClr val="dk1"/>
                </a:solidFill>
                <a:latin typeface="Helvetica Neue Light"/>
                <a:ea typeface="Helvetica Neue Light"/>
                <a:cs typeface="Helvetica Neue Light"/>
                <a:sym typeface="Helvetica Neue Light"/>
              </a:rPr>
            </a:br>
            <a:r>
              <a:rPr lang="en" sz="800">
                <a:solidFill>
                  <a:schemeClr val="dk1"/>
                </a:solidFill>
                <a:latin typeface="Helvetica Neue Light"/>
                <a:ea typeface="Helvetica Neue Light"/>
                <a:cs typeface="Helvetica Neue Light"/>
                <a:sym typeface="Helvetica Neue Light"/>
              </a:rPr>
              <a:t>[Ihre Antwort hier]</a:t>
            </a:r>
            <a:endParaRPr sz="800">
              <a:solidFill>
                <a:schemeClr val="dk1"/>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1200"/>
              </a:spcAft>
              <a:buNone/>
            </a:pPr>
            <a:endParaRPr sz="800" b="1">
              <a:solidFill>
                <a:schemeClr val="dk1"/>
              </a:solidFill>
              <a:latin typeface="Helvetica Neue"/>
              <a:ea typeface="Helvetica Neue"/>
              <a:cs typeface="Helvetica Neue"/>
              <a:sym typeface="Helvetica Neue"/>
            </a:endParaRPr>
          </a:p>
        </p:txBody>
      </p:sp>
      <p:pic>
        <p:nvPicPr>
          <p:cNvPr id="160" name="Google Shape;160;p26"/>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7"/>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Updates</a:t>
            </a:r>
            <a:endParaRPr sz="1920"/>
          </a:p>
        </p:txBody>
      </p:sp>
      <p:sp>
        <p:nvSpPr>
          <p:cNvPr id="166" name="Google Shape;166;p27"/>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167" name="Google Shape;167;p27"/>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Fügen Sie einige Folien ein, die über den aktuellen Stand Ihres Vorhabens informieren.</a:t>
            </a:r>
            <a:endParaRPr b="1">
              <a:solidFill>
                <a:schemeClr val="dk2"/>
              </a:solidFill>
              <a:latin typeface="Helvetica Neue"/>
              <a:ea typeface="Helvetica Neue"/>
              <a:cs typeface="Helvetica Neue"/>
              <a:sym typeface="Helvetica Neue"/>
            </a:endParaRPr>
          </a:p>
          <a:p>
            <a:pPr marL="0" lvl="0" indent="0" algn="ctr" rtl="0">
              <a:lnSpc>
                <a:spcPct val="115000"/>
              </a:lnSpc>
              <a:spcBef>
                <a:spcPts val="1200"/>
              </a:spcBef>
              <a:spcAft>
                <a:spcPts val="0"/>
              </a:spcAft>
              <a:buNone/>
            </a:pPr>
            <a:r>
              <a:rPr lang="en">
                <a:solidFill>
                  <a:schemeClr val="dk2"/>
                </a:solidFill>
                <a:latin typeface="Helvetica Neue Light"/>
                <a:ea typeface="Helvetica Neue Light"/>
                <a:cs typeface="Helvetica Neue Light"/>
                <a:sym typeface="Helvetica Neue Light"/>
              </a:rPr>
              <a:t>Diese Aktualisierungen können sich auf jeden Aspekt der Entwicklung Ihres Vorhabens beziehen</a:t>
            </a:r>
            <a:br>
              <a:rPr lang="en">
                <a:solidFill>
                  <a:schemeClr val="dk2"/>
                </a:solidFill>
                <a:latin typeface="Helvetica Neue Light"/>
                <a:ea typeface="Helvetica Neue Light"/>
                <a:cs typeface="Helvetica Neue Light"/>
                <a:sym typeface="Helvetica Neue Light"/>
              </a:rPr>
            </a:br>
            <a:r>
              <a:rPr lang="en">
                <a:solidFill>
                  <a:schemeClr val="dk2"/>
                </a:solidFill>
                <a:latin typeface="Helvetica Neue Light"/>
                <a:ea typeface="Helvetica Neue Light"/>
                <a:cs typeface="Helvetica Neue Light"/>
                <a:sym typeface="Helvetica Neue Light"/>
              </a:rPr>
              <a:t>und müssen nicht unbedingt mit der Taktik der Woche zu tun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i="1">
                <a:solidFill>
                  <a:schemeClr val="dk2"/>
                </a:solidFill>
                <a:latin typeface="Helvetica Neue Light"/>
                <a:ea typeface="Helvetica Neue Light"/>
                <a:cs typeface="Helvetica Neue Light"/>
                <a:sym typeface="Helvetica Neue Light"/>
              </a:rPr>
              <a:t>Bitte duplizieren Sie diese Folie für jedes Ihrer Projekt-Updates.</a:t>
            </a:r>
            <a:endParaRPr i="1">
              <a:solidFill>
                <a:schemeClr val="dk2"/>
              </a:solidFill>
              <a:latin typeface="Helvetica Neue Light"/>
              <a:ea typeface="Helvetica Neue Light"/>
              <a:cs typeface="Helvetica Neue Light"/>
              <a:sym typeface="Helvetica Neue Light"/>
            </a:endParaRPr>
          </a:p>
        </p:txBody>
      </p:sp>
      <p:pic>
        <p:nvPicPr>
          <p:cNvPr id="168" name="Google Shape;168;p27"/>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8"/>
          <p:cNvSpPr txBox="1">
            <a:spLocks noGrp="1"/>
          </p:cNvSpPr>
          <p:nvPr>
            <p:ph type="ctrTitle"/>
          </p:nvPr>
        </p:nvSpPr>
        <p:spPr>
          <a:xfrm>
            <a:off x="311700" y="818725"/>
            <a:ext cx="8520600" cy="2015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Taktisches Spielbuch</a:t>
            </a:r>
            <a:endParaRPr/>
          </a:p>
        </p:txBody>
      </p:sp>
      <p:sp>
        <p:nvSpPr>
          <p:cNvPr id="89" name="Google Shape;89;p18"/>
          <p:cNvSpPr txBox="1">
            <a:spLocks noGrp="1"/>
          </p:cNvSpPr>
          <p:nvPr>
            <p:ph type="subTitle" idx="1"/>
          </p:nvPr>
        </p:nvSpPr>
        <p:spPr>
          <a:xfrm>
            <a:off x="311700" y="2834125"/>
            <a:ext cx="8520600" cy="625500"/>
          </a:xfrm>
          <a:prstGeom prst="rect">
            <a:avLst/>
          </a:prstGeom>
        </p:spPr>
        <p:txBody>
          <a:bodyPr spcFirstLastPara="1" wrap="square" lIns="91425" tIns="91425" rIns="91425" bIns="91425" anchor="t" anchorCtr="0">
            <a:normAutofit fontScale="70000" lnSpcReduction="20000"/>
          </a:bodyPr>
          <a:lstStyle/>
          <a:p>
            <a:pPr marL="0" lvl="0" indent="0" algn="ctr" rtl="0">
              <a:spcBef>
                <a:spcPts val="0"/>
              </a:spcBef>
              <a:spcAft>
                <a:spcPts val="0"/>
              </a:spcAft>
              <a:buNone/>
            </a:pPr>
            <a:r>
              <a:rPr lang="en"/>
              <a:t>Rechtliches - Firmengründung und rechtliche Dokumente für Ihr Startup</a:t>
            </a:r>
            <a:endParaRPr/>
          </a:p>
        </p:txBody>
      </p:sp>
      <p:sp>
        <p:nvSpPr>
          <p:cNvPr id="90" name="Google Shape;90;p18"/>
          <p:cNvSpPr txBox="1"/>
          <p:nvPr/>
        </p:nvSpPr>
        <p:spPr>
          <a:xfrm>
            <a:off x="3158550" y="3459525"/>
            <a:ext cx="28269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solidFill>
                <a:schemeClr val="accent1"/>
              </a:solidFill>
              <a:latin typeface="Helvetica Neue Light"/>
              <a:ea typeface="Helvetica Neue Light"/>
              <a:cs typeface="Helvetica Neue Light"/>
              <a:sym typeface="Helvetica Neue Light"/>
            </a:endParaRPr>
          </a:p>
        </p:txBody>
      </p:sp>
      <p:sp>
        <p:nvSpPr>
          <p:cNvPr id="91" name="Google Shape;91;p18"/>
          <p:cNvSpPr txBox="1"/>
          <p:nvPr/>
        </p:nvSpPr>
        <p:spPr>
          <a:xfrm>
            <a:off x="1475250" y="3631125"/>
            <a:ext cx="6193500" cy="7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chemeClr val="accent1"/>
                </a:solidFill>
                <a:highlight>
                  <a:srgbClr val="FFFF00"/>
                </a:highlight>
                <a:latin typeface="Helvetica Neue"/>
                <a:ea typeface="Helvetica Neue"/>
                <a:cs typeface="Helvetica Neue"/>
                <a:sym typeface="Helvetica Neue"/>
              </a:rPr>
              <a:t>[Name Ihres Teams hier]</a:t>
            </a:r>
            <a:endParaRPr b="1">
              <a:solidFill>
                <a:schemeClr val="accent1"/>
              </a:solidFill>
              <a:highlight>
                <a:srgbClr val="FFFF00"/>
              </a:highlight>
              <a:latin typeface="Helvetica Neue"/>
              <a:ea typeface="Helvetica Neue"/>
              <a:cs typeface="Helvetica Neue"/>
              <a:sym typeface="Helvetica Neue"/>
            </a:endParaRPr>
          </a:p>
          <a:p>
            <a:pPr marL="0" lvl="0" indent="0" algn="ctr" rtl="0">
              <a:spcBef>
                <a:spcPts val="0"/>
              </a:spcBef>
              <a:spcAft>
                <a:spcPts val="0"/>
              </a:spcAft>
              <a:buNone/>
            </a:pPr>
            <a:r>
              <a:rPr lang="en">
                <a:solidFill>
                  <a:schemeClr val="accent1"/>
                </a:solidFill>
                <a:highlight>
                  <a:srgbClr val="FFFF00"/>
                </a:highlight>
                <a:latin typeface="Helvetica Neue Light"/>
                <a:ea typeface="Helvetica Neue Light"/>
                <a:cs typeface="Helvetica Neue Light"/>
                <a:sym typeface="Helvetica Neue Light"/>
              </a:rPr>
              <a:t>[Ihr(e) Name(n) hier]</a:t>
            </a:r>
            <a:endParaRPr>
              <a:solidFill>
                <a:schemeClr val="accent1"/>
              </a:solidFill>
              <a:highlight>
                <a:srgbClr val="FFFF00"/>
              </a:highlight>
              <a:latin typeface="Helvetica Neue Light"/>
              <a:ea typeface="Helvetica Neue Light"/>
              <a:cs typeface="Helvetica Neue Light"/>
              <a:sym typeface="Helvetica Neue Light"/>
            </a:endParaRPr>
          </a:p>
          <a:p>
            <a:pPr marL="0" lvl="0" indent="0" algn="ctr" rtl="0">
              <a:spcBef>
                <a:spcPts val="0"/>
              </a:spcBef>
              <a:spcAft>
                <a:spcPts val="0"/>
              </a:spcAft>
              <a:buNone/>
            </a:pPr>
            <a:r>
              <a:rPr lang="en">
                <a:highlight>
                  <a:srgbClr val="FFFF00"/>
                </a:highlight>
                <a:latin typeface="Helvetica Neue Light"/>
                <a:ea typeface="Helvetica Neue Light"/>
                <a:cs typeface="Helvetica Neue Light"/>
                <a:sym typeface="Helvetica Neue Light"/>
              </a:rPr>
              <a:t>[Datum/Semester hier]</a:t>
            </a:r>
            <a:endParaRPr>
              <a:highlight>
                <a:srgbClr val="FFFF00"/>
              </a:highlight>
              <a:latin typeface="Helvetica Neue Light"/>
              <a:ea typeface="Helvetica Neue Light"/>
              <a:cs typeface="Helvetica Neue Light"/>
              <a:sym typeface="Helvetica Neue Light"/>
            </a:endParaRPr>
          </a:p>
        </p:txBody>
      </p:sp>
      <p:pic>
        <p:nvPicPr>
          <p:cNvPr id="92" name="Google Shape;92;p18"/>
          <p:cNvPicPr preferRelativeResize="0"/>
          <p:nvPr/>
        </p:nvPicPr>
        <p:blipFill>
          <a:blip r:embed="rId3">
            <a:alphaModFix/>
          </a:blip>
          <a:stretch>
            <a:fillRect/>
          </a:stretch>
        </p:blipFill>
        <p:spPr>
          <a:xfrm>
            <a:off x="3700312" y="330975"/>
            <a:ext cx="1743375" cy="1516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Venture Intro</a:t>
            </a:r>
            <a:endParaRPr sz="1920"/>
          </a:p>
        </p:txBody>
      </p:sp>
      <p:sp>
        <p:nvSpPr>
          <p:cNvPr id="98" name="Google Shape;98;p19"/>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99" name="Google Shape;99;p19"/>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1200"/>
              </a:spcAft>
              <a:buNone/>
            </a:pPr>
            <a:r>
              <a:rPr lang="en" b="1">
                <a:solidFill>
                  <a:srgbClr val="8A8B8C"/>
                </a:solidFill>
                <a:latin typeface="Helvetica Neue"/>
                <a:ea typeface="Helvetica Neue"/>
                <a:cs typeface="Helvetica Neue"/>
                <a:sym typeface="Helvetica Neue"/>
              </a:rPr>
              <a:t>Fügen Sie hier Ihre Unternehmensvorstellung oder Ihren Elevator Pitch ein!</a:t>
            </a:r>
            <a:endParaRPr i="1">
              <a:solidFill>
                <a:srgbClr val="8A8B8C"/>
              </a:solidFill>
              <a:latin typeface="Helvetica Neue Light"/>
              <a:ea typeface="Helvetica Neue Light"/>
              <a:cs typeface="Helvetica Neue Light"/>
              <a:sym typeface="Helvetica Neue Light"/>
            </a:endParaRPr>
          </a:p>
        </p:txBody>
      </p:sp>
      <p:pic>
        <p:nvPicPr>
          <p:cNvPr id="100" name="Google Shape;100;p19"/>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a:p>
          <a:p>
            <a:pPr marL="0" lvl="0" indent="0" algn="l" rtl="0">
              <a:spcBef>
                <a:spcPts val="0"/>
              </a:spcBef>
              <a:spcAft>
                <a:spcPts val="0"/>
              </a:spcAft>
              <a:buSzPct val="44594"/>
              <a:buNone/>
            </a:pPr>
            <a:r>
              <a:rPr lang="en" sz="2466"/>
              <a:t>Experiment Gliederung</a:t>
            </a:r>
            <a:endParaRPr sz="1920"/>
          </a:p>
        </p:txBody>
      </p:sp>
      <p:sp>
        <p:nvSpPr>
          <p:cNvPr id="106" name="Google Shape;106;p20"/>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4</a:t>
            </a:fld>
            <a:endParaRPr/>
          </a:p>
        </p:txBody>
      </p:sp>
      <p:pic>
        <p:nvPicPr>
          <p:cNvPr id="107" name="Google Shape;107;p20"/>
          <p:cNvPicPr preferRelativeResize="0"/>
          <p:nvPr/>
        </p:nvPicPr>
        <p:blipFill>
          <a:blip r:embed="rId3">
            <a:alphaModFix/>
          </a:blip>
          <a:stretch>
            <a:fillRect/>
          </a:stretch>
        </p:blipFill>
        <p:spPr>
          <a:xfrm>
            <a:off x="6340500" y="534575"/>
            <a:ext cx="2370908" cy="393600"/>
          </a:xfrm>
          <a:prstGeom prst="rect">
            <a:avLst/>
          </a:prstGeom>
          <a:noFill/>
          <a:ln>
            <a:noFill/>
          </a:ln>
        </p:spPr>
      </p:pic>
      <p:sp>
        <p:nvSpPr>
          <p:cNvPr id="108" name="Google Shape;108;p20"/>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solidFill>
                  <a:srgbClr val="8A8B8C"/>
                </a:solidFill>
                <a:latin typeface="Helvetica Neue"/>
                <a:ea typeface="Helvetica Neue"/>
                <a:cs typeface="Helvetica Neue"/>
                <a:sym typeface="Helvetica Neue"/>
              </a:rPr>
              <a:t>Teil 1: Was wollen Sie mit dieser Taktik erreichen?</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2: Was ist Ihre Hypothese für diese Taktik?</a:t>
            </a:r>
            <a:endParaRPr>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endParaRPr sz="1000">
              <a:solidFill>
                <a:srgbClr val="8A8B8C"/>
              </a:solidFill>
              <a:latin typeface="Helvetica Neue Light"/>
              <a:ea typeface="Helvetica Neue Light"/>
              <a:cs typeface="Helvetica Neue Light"/>
              <a:sym typeface="Helvetica Neue Light"/>
            </a:endParaRPr>
          </a:p>
          <a:p>
            <a:pPr marL="0" lvl="0" indent="0" algn="l" rtl="0">
              <a:lnSpc>
                <a:spcPct val="115000"/>
              </a:lnSpc>
              <a:spcBef>
                <a:spcPts val="1200"/>
              </a:spcBef>
              <a:spcAft>
                <a:spcPts val="0"/>
              </a:spcAft>
              <a:buNone/>
            </a:pPr>
            <a:r>
              <a:rPr lang="en" b="1">
                <a:solidFill>
                  <a:srgbClr val="8A8B8C"/>
                </a:solidFill>
                <a:latin typeface="Helvetica Neue"/>
                <a:ea typeface="Helvetica Neue"/>
                <a:cs typeface="Helvetica Neue"/>
                <a:sym typeface="Helvetica Neue"/>
              </a:rPr>
              <a:t>Teil 3: Welches Experiment möchten Sie für diese Taktik durchführen?</a:t>
            </a:r>
            <a:endParaRPr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0"/>
              </a:spcAft>
              <a:buNone/>
            </a:pPr>
            <a:endParaRPr sz="1000" b="1">
              <a:solidFill>
                <a:srgbClr val="8A8B8C"/>
              </a:solidFill>
              <a:latin typeface="Helvetica Neue"/>
              <a:ea typeface="Helvetica Neue"/>
              <a:cs typeface="Helvetica Neue"/>
              <a:sym typeface="Helvetica Neue"/>
            </a:endParaRPr>
          </a:p>
          <a:p>
            <a:pPr marL="0" lvl="0" indent="0" algn="l" rtl="0">
              <a:lnSpc>
                <a:spcPct val="115000"/>
              </a:lnSpc>
              <a:spcBef>
                <a:spcPts val="1200"/>
              </a:spcBef>
              <a:spcAft>
                <a:spcPts val="1200"/>
              </a:spcAft>
              <a:buNone/>
            </a:pPr>
            <a:endParaRPr sz="1000" b="1">
              <a:solidFill>
                <a:srgbClr val="8A8B8C"/>
              </a:solidFill>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Bedarf &amp; Zeitplan</a:t>
            </a:r>
            <a:endParaRPr sz="1920"/>
          </a:p>
        </p:txBody>
      </p:sp>
      <p:sp>
        <p:nvSpPr>
          <p:cNvPr id="114" name="Google Shape;114;p21"/>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115" name="Google Shape;115;p21"/>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warum Sie jetzt gründen müssen, oder wann Sie es tun müssen.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Nennen Sie ein konkretes Beispiel, warum es jetzt an der Zeit ist oder welchen Meilenstein Sie zuerst erreichen wollen.</a:t>
            </a:r>
            <a:endParaRPr>
              <a:solidFill>
                <a:schemeClr val="dk2"/>
              </a:solidFill>
              <a:latin typeface="Helvetica Neue Light"/>
              <a:ea typeface="Helvetica Neue Light"/>
              <a:cs typeface="Helvetica Neue Light"/>
              <a:sym typeface="Helvetica Neue Light"/>
            </a:endParaRPr>
          </a:p>
        </p:txBody>
      </p:sp>
      <p:pic>
        <p:nvPicPr>
          <p:cNvPr id="116" name="Google Shape;116;p21"/>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2"/>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Rechtliche Dienstleistungen</a:t>
            </a:r>
            <a:endParaRPr sz="1920"/>
          </a:p>
        </p:txBody>
      </p:sp>
      <p:sp>
        <p:nvSpPr>
          <p:cNvPr id="122" name="Google Shape;122;p22"/>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123" name="Google Shape;123;p22"/>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woher Sie rechtliche Ressourcen beziehen wollen.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Wenn es sich um einen Online-Dienst handelt, zeigen Sie uns einen Screenshot und erläutern Sie, warum dies für Sie die beste Lösung ist. Wenn Sie beabsichtigen, sich von einem Anwalt rechtlich vertreten zu lassen, fügen Sie ein Foto des Anwalts bei, mit dem Sie zusammenarbeiten möchten, und erläutern Sie, warum dies die richtige Lösung für Ihr Unternehmen ist.</a:t>
            </a:r>
            <a:endParaRPr>
              <a:solidFill>
                <a:schemeClr val="dk2"/>
              </a:solidFill>
              <a:latin typeface="Helvetica Neue Light"/>
              <a:ea typeface="Helvetica Neue Light"/>
              <a:cs typeface="Helvetica Neue Light"/>
              <a:sym typeface="Helvetica Neue Light"/>
            </a:endParaRPr>
          </a:p>
        </p:txBody>
      </p:sp>
      <p:pic>
        <p:nvPicPr>
          <p:cNvPr id="124" name="Google Shape;124;p22"/>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Eigenkapitalverteilung</a:t>
            </a:r>
            <a:endParaRPr sz="1920"/>
          </a:p>
        </p:txBody>
      </p:sp>
      <p:sp>
        <p:nvSpPr>
          <p:cNvPr id="130" name="Google Shape;130;p23"/>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131" name="Google Shape;131;p23"/>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Ihren Eigenkapitalverteilungsplan für die Gründer.</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Darin sollten alle Mitglieder des Gründerteams und alle Berater aufgeführt sein und ihr prozentualer Anteil an der Beteiligung und der Zeitplan für die Unverfallbarkeit aufgeführt sein. Sie sollten angeben, warum einige Personen einen anderen Anteil haben als andere.</a:t>
            </a:r>
            <a:endParaRPr>
              <a:solidFill>
                <a:schemeClr val="dk2"/>
              </a:solidFill>
              <a:latin typeface="Helvetica Neue Light"/>
              <a:ea typeface="Helvetica Neue Light"/>
              <a:cs typeface="Helvetica Neue Light"/>
              <a:sym typeface="Helvetica Neue Light"/>
            </a:endParaRPr>
          </a:p>
        </p:txBody>
      </p:sp>
      <p:pic>
        <p:nvPicPr>
          <p:cNvPr id="132" name="Google Shape;132;p23"/>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dirty="0"/>
              <a:t>Rechtliches - Gründung und rechtliche Dokumente für Ihr Startup</a:t>
            </a:r>
            <a:br>
              <a:rPr lang="en" sz="1300" dirty="0"/>
            </a:br>
            <a:r>
              <a:rPr lang="en" sz="1300" b="0" dirty="0">
                <a:highlight>
                  <a:srgbClr val="FFFF00"/>
                </a:highlight>
              </a:rPr>
              <a:t>[Teamname hier eingeben]</a:t>
            </a:r>
            <a:endParaRPr sz="1300" b="0" dirty="0"/>
          </a:p>
          <a:p>
            <a:pPr marL="0" lvl="0" indent="0" algn="l" rtl="0">
              <a:spcBef>
                <a:spcPts val="0"/>
              </a:spcBef>
              <a:spcAft>
                <a:spcPts val="0"/>
              </a:spcAft>
              <a:buSzPct val="44594"/>
              <a:buNone/>
            </a:pPr>
            <a:r>
              <a:rPr lang="en" sz="2466" dirty="0"/>
              <a:t>Vesting-Plan</a:t>
            </a:r>
            <a:endParaRPr sz="1920" dirty="0"/>
          </a:p>
        </p:txBody>
      </p:sp>
      <p:sp>
        <p:nvSpPr>
          <p:cNvPr id="138" name="Google Shape;138;p24"/>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139" name="Google Shape;139;p24"/>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de-DE" b="1" dirty="0">
                <a:solidFill>
                  <a:schemeClr val="dk2"/>
                </a:solidFill>
                <a:latin typeface="Helvetica Neue"/>
                <a:ea typeface="Helvetica Neue"/>
                <a:cs typeface="Helvetica Neue"/>
                <a:sym typeface="Helvetica Neue"/>
              </a:rPr>
              <a:t>Stellen Sie Ihren </a:t>
            </a:r>
            <a:r>
              <a:rPr lang="de-DE" b="1" dirty="0" err="1">
                <a:solidFill>
                  <a:schemeClr val="dk2"/>
                </a:solidFill>
                <a:latin typeface="Helvetica Neue"/>
                <a:ea typeface="Helvetica Neue"/>
                <a:cs typeface="Helvetica Neue"/>
                <a:sym typeface="Helvetica Neue"/>
              </a:rPr>
              <a:t>Vesting</a:t>
            </a:r>
            <a:r>
              <a:rPr lang="de-DE" b="1" dirty="0">
                <a:solidFill>
                  <a:schemeClr val="dk2"/>
                </a:solidFill>
                <a:latin typeface="Helvetica Neue"/>
                <a:ea typeface="Helvetica Neue"/>
                <a:cs typeface="Helvetica Neue"/>
                <a:sym typeface="Helvetica Neue"/>
              </a:rPr>
              <a:t>-Plan grafisch dar.</a:t>
            </a:r>
            <a:endParaRPr dirty="0">
              <a:solidFill>
                <a:schemeClr val="dk2"/>
              </a:solidFill>
              <a:latin typeface="Helvetica Neue Light"/>
              <a:ea typeface="Helvetica Neue Light"/>
              <a:cs typeface="Helvetica Neue Light"/>
              <a:sym typeface="Helvetica Neue Light"/>
            </a:endParaRPr>
          </a:p>
          <a:p>
            <a:pPr lvl="0" algn="ctr">
              <a:lnSpc>
                <a:spcPct val="115000"/>
              </a:lnSpc>
              <a:spcBef>
                <a:spcPts val="1200"/>
              </a:spcBef>
              <a:spcAft>
                <a:spcPts val="1200"/>
              </a:spcAft>
            </a:pPr>
            <a:r>
              <a:rPr lang="de-DE" dirty="0">
                <a:solidFill>
                  <a:schemeClr val="bg2"/>
                </a:solidFill>
                <a:latin typeface="Helvetica Neue Light" panose="020B0604020202020204" charset="0"/>
              </a:rPr>
              <a:t>Fügen Sie ein Diagramm ein, das zeigt, wie die Unternehmensanteile der einzelnen Gründer im Laufe der Zeit unverfallbar werden.</a:t>
            </a:r>
            <a:endParaRPr dirty="0">
              <a:solidFill>
                <a:schemeClr val="bg2"/>
              </a:solidFill>
              <a:latin typeface="Helvetica Neue Light" panose="020B0604020202020204" charset="0"/>
              <a:ea typeface="Helvetica Neue Light"/>
              <a:cs typeface="Helvetica Neue Light"/>
              <a:sym typeface="Helvetica Neue Light"/>
            </a:endParaRPr>
          </a:p>
        </p:txBody>
      </p:sp>
      <p:pic>
        <p:nvPicPr>
          <p:cNvPr id="140" name="Google Shape;140;p24"/>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311700" y="445025"/>
            <a:ext cx="8520600" cy="5727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Clr>
                <a:schemeClr val="dk1"/>
              </a:buClr>
              <a:buSzPct val="84615"/>
              <a:buFont typeface="Arial"/>
              <a:buNone/>
            </a:pPr>
            <a:r>
              <a:rPr lang="en" sz="1300"/>
              <a:t>Rechtliches - Gründung und rechtliche Dokumente für Ihr Startup</a:t>
            </a:r>
            <a:br>
              <a:rPr lang="en" sz="1300"/>
            </a:br>
            <a:r>
              <a:rPr lang="en" sz="1300" b="0">
                <a:highlight>
                  <a:srgbClr val="FFFF00"/>
                </a:highlight>
              </a:rPr>
              <a:t>[Teamname hier eingeben]</a:t>
            </a:r>
            <a:endParaRPr sz="1300" b="0"/>
          </a:p>
          <a:p>
            <a:pPr marL="0" lvl="0" indent="0" algn="l" rtl="0">
              <a:spcBef>
                <a:spcPts val="0"/>
              </a:spcBef>
              <a:spcAft>
                <a:spcPts val="0"/>
              </a:spcAft>
              <a:buSzPct val="44594"/>
              <a:buNone/>
            </a:pPr>
            <a:r>
              <a:rPr lang="en" sz="2466"/>
              <a:t>Rechtliche Dokumente</a:t>
            </a:r>
            <a:endParaRPr sz="1920"/>
          </a:p>
        </p:txBody>
      </p:sp>
      <p:sp>
        <p:nvSpPr>
          <p:cNvPr id="146" name="Google Shape;146;p25"/>
          <p:cNvSpPr txBox="1">
            <a:spLocks noGrp="1"/>
          </p:cNvSpPr>
          <p:nvPr>
            <p:ph type="sldNum" idx="12"/>
          </p:nvPr>
        </p:nvSpPr>
        <p:spPr>
          <a:xfrm>
            <a:off x="7329458" y="4663217"/>
            <a:ext cx="548700" cy="393600"/>
          </a:xfrm>
          <a:prstGeom prst="rect">
            <a:avLst/>
          </a:prstGeom>
          <a:noFill/>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147" name="Google Shape;147;p25"/>
          <p:cNvSpPr txBox="1"/>
          <p:nvPr/>
        </p:nvSpPr>
        <p:spPr>
          <a:xfrm>
            <a:off x="311700" y="1152475"/>
            <a:ext cx="8552100" cy="3280800"/>
          </a:xfrm>
          <a:prstGeom prst="rect">
            <a:avLst/>
          </a:prstGeom>
          <a:solidFill>
            <a:srgbClr val="CCCCCC">
              <a:alpha val="18540"/>
            </a:srgbClr>
          </a:solidFill>
          <a:ln>
            <a:noFill/>
          </a:ln>
        </p:spPr>
        <p:txBody>
          <a:bodyPr spcFirstLastPara="1" wrap="square" lIns="91425" tIns="91425" rIns="91425" bIns="91425" anchor="ctr" anchorCtr="0">
            <a:normAutofit/>
          </a:bodyPr>
          <a:lstStyle/>
          <a:p>
            <a:pPr marL="0" lvl="0" indent="0" algn="ctr" rtl="0">
              <a:lnSpc>
                <a:spcPct val="115000"/>
              </a:lnSpc>
              <a:spcBef>
                <a:spcPts val="0"/>
              </a:spcBef>
              <a:spcAft>
                <a:spcPts val="0"/>
              </a:spcAft>
              <a:buNone/>
            </a:pPr>
            <a:r>
              <a:rPr lang="en" b="1">
                <a:solidFill>
                  <a:schemeClr val="dk2"/>
                </a:solidFill>
                <a:latin typeface="Helvetica Neue"/>
                <a:ea typeface="Helvetica Neue"/>
                <a:cs typeface="Helvetica Neue"/>
                <a:sym typeface="Helvetica Neue"/>
              </a:rPr>
              <a:t>Zeigen Sie uns die Rechtsdokumente, die Sie bereits erstellt haben.</a:t>
            </a:r>
            <a:endParaRPr>
              <a:solidFill>
                <a:schemeClr val="dk2"/>
              </a:solidFill>
              <a:latin typeface="Helvetica Neue Light"/>
              <a:ea typeface="Helvetica Neue Light"/>
              <a:cs typeface="Helvetica Neue Light"/>
              <a:sym typeface="Helvetica Neue Light"/>
            </a:endParaRPr>
          </a:p>
          <a:p>
            <a:pPr marL="0" lvl="0" indent="0" algn="ctr" rtl="0">
              <a:lnSpc>
                <a:spcPct val="115000"/>
              </a:lnSpc>
              <a:spcBef>
                <a:spcPts val="1200"/>
              </a:spcBef>
              <a:spcAft>
                <a:spcPts val="1200"/>
              </a:spcAft>
              <a:buNone/>
            </a:pPr>
            <a:r>
              <a:rPr lang="en">
                <a:solidFill>
                  <a:schemeClr val="dk2"/>
                </a:solidFill>
                <a:latin typeface="Helvetica Neue Light"/>
                <a:ea typeface="Helvetica Neue Light"/>
                <a:cs typeface="Helvetica Neue Light"/>
                <a:sym typeface="Helvetica Neue Light"/>
              </a:rPr>
              <a:t>Geben Sie alle Rechtsdokumente an, die Sie bereits beschafft haben (falls vorhanden). Bitte gehen Sie darauf ein, warum bestimmte Rechtsdokumente jetzt wichtig sind und was Sie getan haben, um für die Zukunft zu planen.</a:t>
            </a:r>
            <a:br>
              <a:rPr lang="en">
                <a:solidFill>
                  <a:schemeClr val="dk2"/>
                </a:solidFill>
                <a:latin typeface="Helvetica Neue Light"/>
                <a:ea typeface="Helvetica Neue Light"/>
                <a:cs typeface="Helvetica Neue Light"/>
                <a:sym typeface="Helvetica Neue Light"/>
              </a:rPr>
            </a:br>
            <a:br>
              <a:rPr lang="en">
                <a:solidFill>
                  <a:schemeClr val="dk2"/>
                </a:solidFill>
                <a:latin typeface="Helvetica Neue Light"/>
                <a:ea typeface="Helvetica Neue Light"/>
                <a:cs typeface="Helvetica Neue Light"/>
                <a:sym typeface="Helvetica Neue Light"/>
              </a:rPr>
            </a:br>
            <a:r>
              <a:rPr lang="en" i="1">
                <a:solidFill>
                  <a:schemeClr val="dk2"/>
                </a:solidFill>
                <a:latin typeface="Helvetica Neue Light"/>
                <a:ea typeface="Helvetica Neue Light"/>
                <a:cs typeface="Helvetica Neue Light"/>
                <a:sym typeface="Helvetica Neue Light"/>
              </a:rPr>
              <a:t>Sie können so viele Folien wie nötig verwenden, um Ihre Arbeit zu präsentieren.</a:t>
            </a:r>
            <a:endParaRPr>
              <a:solidFill>
                <a:schemeClr val="dk2"/>
              </a:solidFill>
              <a:latin typeface="Helvetica Neue Light"/>
              <a:ea typeface="Helvetica Neue Light"/>
              <a:cs typeface="Helvetica Neue Light"/>
              <a:sym typeface="Helvetica Neue Light"/>
            </a:endParaRPr>
          </a:p>
        </p:txBody>
      </p:sp>
      <p:pic>
        <p:nvPicPr>
          <p:cNvPr id="148" name="Google Shape;148;p25"/>
          <p:cNvPicPr preferRelativeResize="0"/>
          <p:nvPr/>
        </p:nvPicPr>
        <p:blipFill>
          <a:blip r:embed="rId3">
            <a:alphaModFix/>
          </a:blip>
          <a:stretch>
            <a:fillRect/>
          </a:stretch>
        </p:blipFill>
        <p:spPr>
          <a:xfrm>
            <a:off x="6340500" y="534575"/>
            <a:ext cx="2370908" cy="393600"/>
          </a:xfrm>
          <a:prstGeom prst="rect">
            <a:avLst/>
          </a:prstGeom>
          <a:noFill/>
          <a:ln>
            <a:noFill/>
          </a:ln>
        </p:spPr>
      </p:pic>
    </p:spTree>
  </p:cSld>
  <p:clrMapOvr>
    <a:masterClrMapping/>
  </p:clrMapOvr>
</p:sld>
</file>

<file path=ppt/theme/theme1.xml><?xml version="1.0" encoding="utf-8"?>
<a:theme xmlns:a="http://schemas.openxmlformats.org/drawingml/2006/main" name="Startup Tactics">
  <a:themeElements>
    <a:clrScheme name="Simple Light">
      <a:dk1>
        <a:srgbClr val="000000"/>
      </a:dk1>
      <a:lt1>
        <a:srgbClr val="FFFFFF"/>
      </a:lt1>
      <a:dk2>
        <a:srgbClr val="8A8B8C"/>
      </a:dk2>
      <a:lt2>
        <a:srgbClr val="C2C0BF"/>
      </a:lt2>
      <a:accent1>
        <a:srgbClr val="E10100"/>
      </a:accent1>
      <a:accent2>
        <a:srgbClr val="8A8B8C"/>
      </a:accent2>
      <a:accent3>
        <a:srgbClr val="C2C0BF"/>
      </a:accent3>
      <a:accent4>
        <a:srgbClr val="000000"/>
      </a:accent4>
      <a:accent5>
        <a:srgbClr val="0097A7"/>
      </a:accent5>
      <a:accent6>
        <a:srgbClr val="EEFF41"/>
      </a:accent6>
      <a:hlink>
        <a:srgbClr val="E101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768</Words>
  <Application>Microsoft Office PowerPoint</Application>
  <PresentationFormat>Bildschirmpräsentation (16:9)</PresentationFormat>
  <Paragraphs>77</Paragraphs>
  <Slides>11</Slides>
  <Notes>11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Helvetica Neue</vt:lpstr>
      <vt:lpstr>Helvetica Neue Light</vt:lpstr>
      <vt:lpstr>Arial</vt:lpstr>
      <vt:lpstr>Startup Tactics</vt:lpstr>
      <vt:lpstr>TEMPLATE</vt:lpstr>
      <vt:lpstr>Taktisches Spielbuch</vt:lpstr>
      <vt:lpstr>Rechtliches - Gründung und rechtliche Dokumente für Ihr Startup [Teamname hier eingeben] Venture Intro</vt:lpstr>
      <vt:lpstr>Rechtliches - Gründung und rechtliche Dokumente für Ihr Startup [Teamname hier eingeben] Experiment Gliederung</vt:lpstr>
      <vt:lpstr>Rechtliches - Gründung und rechtliche Dokumente für Ihr Startup [Teamname hier eingeben] Bedarf &amp; Zeitplan</vt:lpstr>
      <vt:lpstr>Rechtliches - Gründung und rechtliche Dokumente für Ihr Startup [Teamname hier eingeben] Rechtliche Dienstleistungen</vt:lpstr>
      <vt:lpstr>Rechtliches - Gründung und rechtliche Dokumente für Ihr Startup [Teamname hier eingeben] Eigenkapitalverteilung</vt:lpstr>
      <vt:lpstr>Rechtliches - Gründung und rechtliche Dokumente für Ihr Startup [Teamname hier eingeben] Vesting-Plan</vt:lpstr>
      <vt:lpstr>Rechtliches - Gründung und rechtliche Dokumente für Ihr Startup [Teamname hier eingeben] Rechtliche Dokumente</vt:lpstr>
      <vt:lpstr>Rechtliches - Gründung und rechtliche Dokumente für Ihr Startup [Teamname hier eingeben] Taktisches Spielbuch</vt:lpstr>
      <vt:lpstr>Rechtliches - Gründung und rechtliche Dokumente für Ihr Startup [Teamname hier eingeben] Venture 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keywords>, docId:8C93D32AA3B799ACBFCB7B7316D902D5</cp:keywords>
  <cp:lastModifiedBy>Herrmann, Pia</cp:lastModifiedBy>
  <cp:revision>1</cp:revision>
  <dcterms:modified xsi:type="dcterms:W3CDTF">2026-07-24T12:55:09Z</dcterms:modified>
</cp:coreProperties>
</file>