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63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5143500" type="screen16x9"/>
  <p:notesSz cx="6858000" cy="9144000"/>
  <p:embeddedFontLst>
    <p:embeddedFont>
      <p:font typeface="Helvetica Neue" panose="020B0604020202020204" charset="0"/>
      <p:regular r:id="rId13"/>
      <p:bold r:id="rId14"/>
      <p:italic r:id="rId15"/>
      <p:boldItalic r:id="rId16"/>
    </p:embeddedFont>
    <p:embeddedFont>
      <p:font typeface="Helvetica Neue Light" panose="020B0604020202020204" charset="0"/>
      <p:regular r:id="rId17"/>
      <p:bold r:id="rId18"/>
      <p:italic r:id="rId19"/>
      <p:boldItalic r:id="rId20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0" d="100"/>
          <a:sy n="60" d="100"/>
        </p:scale>
        <p:origin x="36" y="867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1.fntdata"/><Relationship Id="rId18" Type="http://schemas.openxmlformats.org/officeDocument/2006/relationships/font" Target="fonts/font6.fntdata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font" Target="fonts/font5.fntdata"/><Relationship Id="rId2" Type="http://schemas.openxmlformats.org/officeDocument/2006/relationships/slide" Target="slides/slide1.xml"/><Relationship Id="rId16" Type="http://schemas.openxmlformats.org/officeDocument/2006/relationships/font" Target="fonts/font4.fntdata"/><Relationship Id="rId20" Type="http://schemas.openxmlformats.org/officeDocument/2006/relationships/font" Target="fonts/font8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font" Target="fonts/font3.fntdata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font" Target="fonts/font7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2.fntdata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g151b9f3a995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" name="Google Shape;77;g151b9f3a995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g197c76e39d5_0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5" name="Google Shape;155;g197c76e39d5_0_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6" name="Google Shape;86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g151b9f3a995_0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5" name="Google Shape;95;g151b9f3a995_0_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g2b8fa70978b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3" name="Google Shape;103;g2b8fa70978b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g1b092366c70_0_1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1" name="Google Shape;111;g1b092366c70_0_1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g1c081102d07_0_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9" name="Google Shape;119;g1c081102d07_0_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g1c081102d07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7" name="Google Shape;127;g1c081102d07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g1c081102d07_0_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5" name="Google Shape;135;g1c081102d07_0_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g2a8e7e9ffed_0_7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3" name="Google Shape;143;g2a8e7e9ffed_0_7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>
            <a:spLocks noGrp="1"/>
          </p:cNvSpPr>
          <p:nvPr>
            <p:ph type="ctrTitle"/>
          </p:nvPr>
        </p:nvSpPr>
        <p:spPr>
          <a:xfrm>
            <a:off x="311700" y="818725"/>
            <a:ext cx="8520600" cy="2015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300"/>
              <a:buNone/>
              <a:defRPr sz="43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625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sldNum" idx="12"/>
          </p:nvPr>
        </p:nvSpPr>
        <p:spPr>
          <a:xfrm>
            <a:off x="7329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pic>
        <p:nvPicPr>
          <p:cNvPr id="15" name="Google Shape;15;p2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381000" y="381000"/>
            <a:ext cx="1514225" cy="1067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1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50" name="Google Shape;50;p11"/>
          <p:cNvSpPr txBox="1">
            <a:spLocks noGrp="1"/>
          </p:cNvSpPr>
          <p:nvPr>
            <p:ph type="sldNum" idx="12"/>
          </p:nvPr>
        </p:nvSpPr>
        <p:spPr>
          <a:xfrm>
            <a:off x="7329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pic>
        <p:nvPicPr>
          <p:cNvPr id="51" name="Google Shape;51;p11"/>
          <p:cNvPicPr preferRelativeResize="0"/>
          <p:nvPr/>
        </p:nvPicPr>
        <p:blipFill>
          <a:blip r:embed="rId2">
            <a:alphaModFix amt="10000"/>
          </a:blip>
          <a:stretch>
            <a:fillRect/>
          </a:stretch>
        </p:blipFill>
        <p:spPr>
          <a:xfrm>
            <a:off x="4613300" y="0"/>
            <a:ext cx="4530701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2"/>
          <p:cNvSpPr txBox="1">
            <a:spLocks noGrp="1"/>
          </p:cNvSpPr>
          <p:nvPr>
            <p:ph type="sldNum" idx="12"/>
          </p:nvPr>
        </p:nvSpPr>
        <p:spPr>
          <a:xfrm>
            <a:off x="7329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sp>
        <p:nvSpPr>
          <p:cNvPr id="54" name="Google Shape;54;p12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55" name="Google Shape;55;p12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56" name="Google Shape;56;p12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57;p12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pic>
        <p:nvPicPr>
          <p:cNvPr id="58" name="Google Shape;58;p12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380997" y="381000"/>
            <a:ext cx="1279252" cy="9019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3"/>
          <p:cNvSpPr txBox="1">
            <a:spLocks noGrp="1"/>
          </p:cNvSpPr>
          <p:nvPr>
            <p:ph type="body" idx="1"/>
          </p:nvPr>
        </p:nvSpPr>
        <p:spPr>
          <a:xfrm>
            <a:off x="311700" y="3443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61" name="Google Shape;61;p13"/>
          <p:cNvSpPr txBox="1">
            <a:spLocks noGrp="1"/>
          </p:cNvSpPr>
          <p:nvPr>
            <p:ph type="sldNum" idx="12"/>
          </p:nvPr>
        </p:nvSpPr>
        <p:spPr>
          <a:xfrm>
            <a:off x="7329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pic>
        <p:nvPicPr>
          <p:cNvPr id="62" name="Google Shape;62;p13"/>
          <p:cNvPicPr preferRelativeResize="0"/>
          <p:nvPr/>
        </p:nvPicPr>
        <p:blipFill>
          <a:blip r:embed="rId2">
            <a:alphaModFix amt="10000"/>
          </a:blip>
          <a:stretch>
            <a:fillRect/>
          </a:stretch>
        </p:blipFill>
        <p:spPr>
          <a:xfrm>
            <a:off x="4613300" y="0"/>
            <a:ext cx="4530701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4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65" name="Google Shape;65;p14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66" name="Google Shape;66;p14"/>
          <p:cNvSpPr txBox="1">
            <a:spLocks noGrp="1"/>
          </p:cNvSpPr>
          <p:nvPr>
            <p:ph type="sldNum" idx="12"/>
          </p:nvPr>
        </p:nvSpPr>
        <p:spPr>
          <a:xfrm>
            <a:off x="7329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pic>
        <p:nvPicPr>
          <p:cNvPr id="67" name="Google Shape;67;p14"/>
          <p:cNvPicPr preferRelativeResize="0"/>
          <p:nvPr/>
        </p:nvPicPr>
        <p:blipFill>
          <a:blip r:embed="rId2">
            <a:alphaModFix amt="10000"/>
          </a:blip>
          <a:stretch>
            <a:fillRect/>
          </a:stretch>
        </p:blipFill>
        <p:spPr>
          <a:xfrm>
            <a:off x="4613300" y="0"/>
            <a:ext cx="4530701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5"/>
          <p:cNvSpPr txBox="1">
            <a:spLocks noGrp="1"/>
          </p:cNvSpPr>
          <p:nvPr>
            <p:ph type="sldNum" idx="12"/>
          </p:nvPr>
        </p:nvSpPr>
        <p:spPr>
          <a:xfrm>
            <a:off x="7329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6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/>
            </a:lvl1pPr>
            <a:lvl2pPr marL="914400" lvl="1" indent="-3175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/>
            </a:lvl2pPr>
            <a:lvl3pPr marL="1371600" lvl="2" indent="-3175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/>
            </a:lvl3pPr>
            <a:lvl4pPr marL="1828800" lvl="3" indent="-3175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/>
            </a:lvl4pPr>
            <a:lvl5pPr marL="2286000" lvl="4" indent="-3175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/>
            </a:lvl5pPr>
            <a:lvl6pPr marL="2743200" lvl="5" indent="-3175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/>
            </a:lvl6pPr>
            <a:lvl7pPr marL="3200400" lvl="6" indent="-3175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/>
            </a:lvl7pPr>
            <a:lvl8pPr marL="3657600" lvl="7" indent="-3175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/>
            </a:lvl8pPr>
            <a:lvl9pPr marL="4114800" lvl="8" indent="-317500" algn="l" rtl="0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73" name="Google Shape;73;p16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pic>
        <p:nvPicPr>
          <p:cNvPr id="74" name="Google Shape;74;p16"/>
          <p:cNvPicPr preferRelativeResize="0"/>
          <p:nvPr/>
        </p:nvPicPr>
        <p:blipFill>
          <a:blip r:embed="rId2">
            <a:alphaModFix amt="10000"/>
          </a:blip>
          <a:stretch>
            <a:fillRect/>
          </a:stretch>
        </p:blipFill>
        <p:spPr>
          <a:xfrm>
            <a:off x="4613300" y="0"/>
            <a:ext cx="4530701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8" name="Google Shape;18;p3"/>
          <p:cNvSpPr txBox="1">
            <a:spLocks noGrp="1"/>
          </p:cNvSpPr>
          <p:nvPr>
            <p:ph type="sldNum" idx="12"/>
          </p:nvPr>
        </p:nvSpPr>
        <p:spPr>
          <a:xfrm>
            <a:off x="7329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pic>
        <p:nvPicPr>
          <p:cNvPr id="19" name="Google Shape;19;p3"/>
          <p:cNvPicPr preferRelativeResize="0"/>
          <p:nvPr/>
        </p:nvPicPr>
        <p:blipFill>
          <a:blip r:embed="rId2">
            <a:alphaModFix amt="10000"/>
          </a:blip>
          <a:stretch>
            <a:fillRect/>
          </a:stretch>
        </p:blipFill>
        <p:spPr>
          <a:xfrm>
            <a:off x="4613300" y="0"/>
            <a:ext cx="4530701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- Black">
  <p:cSld name="CUSTOM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4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- White">
  <p:cSld name="CUSTOM_1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5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6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7329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lvl="1"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lvl="2"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lvl="3"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lvl="4"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lvl="5"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lvl="6"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lvl="7"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lvl="8"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pic>
        <p:nvPicPr>
          <p:cNvPr id="28" name="Google Shape;28;p6"/>
          <p:cNvPicPr preferRelativeResize="0"/>
          <p:nvPr/>
        </p:nvPicPr>
        <p:blipFill>
          <a:blip r:embed="rId2">
            <a:alphaModFix amt="10000"/>
          </a:blip>
          <a:stretch>
            <a:fillRect/>
          </a:stretch>
        </p:blipFill>
        <p:spPr>
          <a:xfrm>
            <a:off x="4613300" y="0"/>
            <a:ext cx="4530701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2" name="Google Shape;32;p7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3" name="Google Shape;33;p7"/>
          <p:cNvSpPr txBox="1">
            <a:spLocks noGrp="1"/>
          </p:cNvSpPr>
          <p:nvPr>
            <p:ph type="sldNum" idx="12"/>
          </p:nvPr>
        </p:nvSpPr>
        <p:spPr>
          <a:xfrm>
            <a:off x="7329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8"/>
          <p:cNvSpPr txBox="1">
            <a:spLocks noGrp="1"/>
          </p:cNvSpPr>
          <p:nvPr>
            <p:ph type="sldNum" idx="12"/>
          </p:nvPr>
        </p:nvSpPr>
        <p:spPr>
          <a:xfrm>
            <a:off x="7329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pic>
        <p:nvPicPr>
          <p:cNvPr id="37" name="Google Shape;37;p8"/>
          <p:cNvPicPr preferRelativeResize="0"/>
          <p:nvPr/>
        </p:nvPicPr>
        <p:blipFill>
          <a:blip r:embed="rId2">
            <a:alphaModFix amt="10000"/>
          </a:blip>
          <a:stretch>
            <a:fillRect/>
          </a:stretch>
        </p:blipFill>
        <p:spPr>
          <a:xfrm>
            <a:off x="4613300" y="0"/>
            <a:ext cx="4530701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without background">
  <p:cSld name="TITLE_ONLY_1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9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7329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sp>
        <p:nvSpPr>
          <p:cNvPr id="41" name="Google Shape;41;p9"/>
          <p:cNvSpPr/>
          <p:nvPr/>
        </p:nvSpPr>
        <p:spPr>
          <a:xfrm>
            <a:off x="0" y="1332925"/>
            <a:ext cx="4402800" cy="33303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42" name="Google Shape;42;p9"/>
          <p:cNvPicPr preferRelativeResize="0"/>
          <p:nvPr/>
        </p:nvPicPr>
        <p:blipFill>
          <a:blip r:embed="rId2">
            <a:alphaModFix amt="10000"/>
          </a:blip>
          <a:stretch>
            <a:fillRect/>
          </a:stretch>
        </p:blipFill>
        <p:spPr>
          <a:xfrm>
            <a:off x="4613300" y="0"/>
            <a:ext cx="4530701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10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45" name="Google Shape;45;p10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46" name="Google Shape;46;p10"/>
          <p:cNvSpPr txBox="1">
            <a:spLocks noGrp="1"/>
          </p:cNvSpPr>
          <p:nvPr>
            <p:ph type="sldNum" idx="12"/>
          </p:nvPr>
        </p:nvSpPr>
        <p:spPr>
          <a:xfrm>
            <a:off x="7329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pic>
        <p:nvPicPr>
          <p:cNvPr id="47" name="Google Shape;47;p10"/>
          <p:cNvPicPr preferRelativeResize="0"/>
          <p:nvPr/>
        </p:nvPicPr>
        <p:blipFill>
          <a:blip r:embed="rId2">
            <a:alphaModFix amt="10000"/>
          </a:blip>
          <a:stretch>
            <a:fillRect/>
          </a:stretch>
        </p:blipFill>
        <p:spPr>
          <a:xfrm>
            <a:off x="4613300" y="0"/>
            <a:ext cx="4530701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2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sldNum" idx="12"/>
          </p:nvPr>
        </p:nvSpPr>
        <p:spPr>
          <a:xfrm>
            <a:off x="7329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Helvetica Neue"/>
              <a:buNone/>
              <a:defRPr sz="2800" b="1">
                <a:solidFill>
                  <a:schemeClr val="accen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Helvetica Neue"/>
              <a:buNone/>
              <a:defRPr sz="2800" b="1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Helvetica Neue"/>
              <a:buNone/>
              <a:defRPr sz="2800" b="1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Helvetica Neue"/>
              <a:buNone/>
              <a:defRPr sz="2800" b="1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Helvetica Neue"/>
              <a:buNone/>
              <a:defRPr sz="2800" b="1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Helvetica Neue"/>
              <a:buNone/>
              <a:defRPr sz="2800" b="1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Helvetica Neue"/>
              <a:buNone/>
              <a:defRPr sz="2800" b="1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Helvetica Neue"/>
              <a:buNone/>
              <a:defRPr sz="2800" b="1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Helvetica Neue"/>
              <a:buNone/>
              <a:defRPr sz="2800" b="1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Helvetica Neue Light"/>
              <a:buChar char="●"/>
              <a:defRPr sz="1800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Helvetica Neue Light"/>
              <a:buChar char="○"/>
              <a:defRPr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Helvetica Neue Light"/>
              <a:buChar char="■"/>
              <a:defRPr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Helvetica Neue Light"/>
              <a:buChar char="●"/>
              <a:defRPr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Helvetica Neue Light"/>
              <a:buChar char="○"/>
              <a:defRPr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Helvetica Neue Light"/>
              <a:buChar char="■"/>
              <a:defRPr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Helvetica Neue Light"/>
              <a:buChar char="●"/>
              <a:defRPr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Helvetica Neue Light"/>
              <a:buChar char="○"/>
              <a:defRPr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Helvetica Neue Light"/>
              <a:buChar char="■"/>
              <a:defRPr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endParaRPr/>
          </a:p>
        </p:txBody>
      </p:sp>
      <p:pic>
        <p:nvPicPr>
          <p:cNvPr id="9" name="Google Shape;9;p1"/>
          <p:cNvPicPr preferRelativeResize="0"/>
          <p:nvPr/>
        </p:nvPicPr>
        <p:blipFill>
          <a:blip r:embed="rId17">
            <a:alphaModFix/>
          </a:blip>
          <a:stretch>
            <a:fillRect/>
          </a:stretch>
        </p:blipFill>
        <p:spPr>
          <a:xfrm>
            <a:off x="8009701" y="4754657"/>
            <a:ext cx="902524" cy="21239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10;p1"/>
          <p:cNvPicPr preferRelativeResize="0"/>
          <p:nvPr/>
        </p:nvPicPr>
        <p:blipFill rotWithShape="1">
          <a:blip r:embed="rId18">
            <a:alphaModFix/>
          </a:blip>
          <a:srcRect t="9074"/>
          <a:stretch/>
        </p:blipFill>
        <p:spPr>
          <a:xfrm>
            <a:off x="197300" y="4754650"/>
            <a:ext cx="950229" cy="212400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Relationship Id="rId4" Type="http://schemas.openxmlformats.org/officeDocument/2006/relationships/hyperlink" Target="http://startuptactics.net" TargetMode="Externa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TEMPLATE</a:t>
            </a:r>
            <a:endParaRPr/>
          </a:p>
        </p:txBody>
      </p:sp>
      <p:sp>
        <p:nvSpPr>
          <p:cNvPr id="80" name="Google Shape;80;p1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lnSpcReduction="1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Jede Woche müssen Sie ein PDF-Diaprojekt unter Verwendung der taktischen Vorlage einreichen:</a:t>
            </a:r>
            <a:endParaRPr b="1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457200" lvl="0" indent="-361950" algn="l" rtl="0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100"/>
              <a:buChar char="-"/>
            </a:pPr>
            <a:r>
              <a:rPr lang="en" sz="2100">
                <a:solidFill>
                  <a:schemeClr val="dk1"/>
                </a:solidFill>
              </a:rPr>
              <a:t>Venture Intro inklusive aktuellem kurzen Elevator Pitch</a:t>
            </a:r>
            <a:endParaRPr sz="2100">
              <a:solidFill>
                <a:schemeClr val="dk1"/>
              </a:solidFill>
            </a:endParaRPr>
          </a:p>
          <a:p>
            <a:pPr marL="457200" lvl="0" indent="-3619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Char char="-"/>
            </a:pPr>
            <a:r>
              <a:rPr lang="en" sz="2100">
                <a:solidFill>
                  <a:schemeClr val="dk1"/>
                </a:solidFill>
              </a:rPr>
              <a:t>Taktische Spielbuchfolie für die Taktik der Woche</a:t>
            </a:r>
            <a:endParaRPr sz="2100">
              <a:solidFill>
                <a:schemeClr val="dk1"/>
              </a:solidFill>
            </a:endParaRPr>
          </a:p>
          <a:p>
            <a:pPr marL="457200" lvl="0" indent="-3619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Char char="-"/>
            </a:pPr>
            <a:r>
              <a:rPr lang="en" sz="2100">
                <a:solidFill>
                  <a:schemeClr val="dk1"/>
                </a:solidFill>
              </a:rPr>
              <a:t>Folien, die Ihre Experimente mit der Taktik der Woche zeigen</a:t>
            </a:r>
            <a:endParaRPr sz="2100">
              <a:solidFill>
                <a:schemeClr val="dk1"/>
              </a:solidFill>
            </a:endParaRPr>
          </a:p>
          <a:p>
            <a:pPr marL="457200" lvl="0" indent="-3619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Char char="-"/>
            </a:pPr>
            <a:r>
              <a:rPr lang="en" sz="2100">
                <a:solidFill>
                  <a:schemeClr val="dk1"/>
                </a:solidFill>
              </a:rPr>
              <a:t>Aktuelle Informationen über andere Entwicklungen in Ihrem Unternehmen, die mit der Taktik der Woche zu tun haben können oder auch nicht</a:t>
            </a:r>
            <a:endParaRPr sz="210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r>
              <a:rPr lang="en" sz="1600" i="1">
                <a:solidFill>
                  <a:schemeClr val="dk1"/>
                </a:solidFill>
              </a:rPr>
              <a:t>Beispiele: Sechs Folien mit Screenshots, die eine von Ihnen eingerichtete Werbekampagne, das Bildmaterial, die Rohdaten, eine von Ihnen vorgenommene Überarbeitung der Kampagne und die Endergebnisse zeigen - jeweils mit einer schriftlichen Beschreibung dessen, was wir uns ansehen.</a:t>
            </a:r>
            <a:endParaRPr sz="1600" i="1">
              <a:solidFill>
                <a:schemeClr val="dk1"/>
              </a:solidFill>
            </a:endParaRPr>
          </a:p>
        </p:txBody>
      </p:sp>
      <p:sp>
        <p:nvSpPr>
          <p:cNvPr id="81" name="Google Shape;81;p17"/>
          <p:cNvSpPr txBox="1">
            <a:spLocks noGrp="1"/>
          </p:cNvSpPr>
          <p:nvPr>
            <p:ph type="sldNum" idx="12"/>
          </p:nvPr>
        </p:nvSpPr>
        <p:spPr>
          <a:xfrm>
            <a:off x="7329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</a:t>
            </a:fld>
            <a:endParaRPr/>
          </a:p>
        </p:txBody>
      </p:sp>
      <p:pic>
        <p:nvPicPr>
          <p:cNvPr id="82" name="Google Shape;82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340500" y="534575"/>
            <a:ext cx="2370908" cy="393600"/>
          </a:xfrm>
          <a:prstGeom prst="rect">
            <a:avLst/>
          </a:prstGeom>
          <a:noFill/>
          <a:ln>
            <a:noFill/>
          </a:ln>
        </p:spPr>
      </p:pic>
      <p:sp>
        <p:nvSpPr>
          <p:cNvPr id="83" name="Google Shape;83;p17"/>
          <p:cNvSpPr txBox="1"/>
          <p:nvPr/>
        </p:nvSpPr>
        <p:spPr>
          <a:xfrm>
            <a:off x="1440770" y="4663225"/>
            <a:ext cx="61464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E101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Laden Sie alle Startup Tactics-Arbeitsbücher und ergänzende Materialien unter </a:t>
            </a:r>
            <a:r>
              <a:rPr lang="en" sz="1000" b="1" u="sng">
                <a:solidFill>
                  <a:srgbClr val="E10100"/>
                </a:solidFill>
                <a:latin typeface="Helvetica Neue"/>
                <a:ea typeface="Helvetica Neue"/>
                <a:cs typeface="Helvetica Neue"/>
                <a:sym typeface="Helvetica Neue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StartupTactics.net </a:t>
            </a:r>
            <a:r>
              <a:rPr lang="en" sz="1000">
                <a:solidFill>
                  <a:srgbClr val="E101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herunter.</a:t>
            </a:r>
            <a:endParaRPr sz="1000">
              <a:solidFill>
                <a:srgbClr val="E101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2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84615"/>
              <a:buFont typeface="Arial"/>
              <a:buNone/>
            </a:pPr>
            <a:r>
              <a:rPr lang="en" sz="1300"/>
              <a:t>Pitch Deck Design - Pitch Decks für Startups</a:t>
            </a:r>
            <a:br>
              <a:rPr lang="en" sz="1300"/>
            </a:br>
            <a:r>
              <a:rPr lang="en" sz="1300" b="0">
                <a:highlight>
                  <a:srgbClr val="FFFF00"/>
                </a:highlight>
              </a:rPr>
              <a:t>[Teamname hier eingeben]</a:t>
            </a:r>
            <a:endParaRPr sz="13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SzPct val="44594"/>
              <a:buNone/>
            </a:pPr>
            <a:r>
              <a:rPr lang="en" sz="2466"/>
              <a:t>Updates für Unternehmen</a:t>
            </a:r>
            <a:endParaRPr sz="1920"/>
          </a:p>
        </p:txBody>
      </p:sp>
      <p:sp>
        <p:nvSpPr>
          <p:cNvPr id="158" name="Google Shape;158;p26"/>
          <p:cNvSpPr txBox="1">
            <a:spLocks noGrp="1"/>
          </p:cNvSpPr>
          <p:nvPr>
            <p:ph type="sldNum" idx="12"/>
          </p:nvPr>
        </p:nvSpPr>
        <p:spPr>
          <a:xfrm>
            <a:off x="7329458" y="4663217"/>
            <a:ext cx="548700" cy="3936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10</a:t>
            </a:fld>
            <a:endParaRPr/>
          </a:p>
        </p:txBody>
      </p:sp>
      <p:sp>
        <p:nvSpPr>
          <p:cNvPr id="159" name="Google Shape;159;p26"/>
          <p:cNvSpPr txBox="1"/>
          <p:nvPr/>
        </p:nvSpPr>
        <p:spPr>
          <a:xfrm>
            <a:off x="311700" y="1152475"/>
            <a:ext cx="8552100" cy="3280800"/>
          </a:xfrm>
          <a:prstGeom prst="rect">
            <a:avLst/>
          </a:prstGeom>
          <a:solidFill>
            <a:srgbClr val="CCCCCC">
              <a:alpha val="1854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Fügen Sie einige Folien ein, die über den aktuellen Stand Ihres Vorhabens informieren.</a:t>
            </a:r>
            <a:endParaRPr b="1">
              <a:solidFill>
                <a:schemeClr val="dk2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lvl="0" indent="0" algn="ctr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2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Diese Aktualisierungen können sich auf jeden Aspekt der Entwicklung Ihres Unternehmens beziehen</a:t>
            </a:r>
            <a:br>
              <a:rPr lang="en">
                <a:solidFill>
                  <a:schemeClr val="dk2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</a:br>
            <a:r>
              <a:rPr lang="en">
                <a:solidFill>
                  <a:schemeClr val="dk2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und müssen nicht unbedingt mit der Taktik der Woche zu tun haben.</a:t>
            </a:r>
            <a:endParaRPr>
              <a:solidFill>
                <a:schemeClr val="dk2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marL="0" lvl="0" indent="0" algn="ctr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en" i="1">
                <a:solidFill>
                  <a:schemeClr val="dk2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Bitte vervielfältigen Sie diese Folie für jede Aktualisierung Ihres Unternehmens.</a:t>
            </a:r>
            <a:endParaRPr i="1">
              <a:solidFill>
                <a:schemeClr val="dk2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pic>
        <p:nvPicPr>
          <p:cNvPr id="160" name="Google Shape;160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340500" y="534575"/>
            <a:ext cx="2370908" cy="393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8"/>
          <p:cNvSpPr txBox="1">
            <a:spLocks noGrp="1"/>
          </p:cNvSpPr>
          <p:nvPr>
            <p:ph type="ctrTitle"/>
          </p:nvPr>
        </p:nvSpPr>
        <p:spPr>
          <a:xfrm>
            <a:off x="311700" y="818725"/>
            <a:ext cx="8520600" cy="2015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Taktisches Spielbuch</a:t>
            </a:r>
            <a:endParaRPr/>
          </a:p>
        </p:txBody>
      </p:sp>
      <p:sp>
        <p:nvSpPr>
          <p:cNvPr id="89" name="Google Shape;89;p18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625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Pitch Deck Design - Pitch Decks für Startups</a:t>
            </a:r>
            <a:endParaRPr/>
          </a:p>
        </p:txBody>
      </p:sp>
      <p:sp>
        <p:nvSpPr>
          <p:cNvPr id="90" name="Google Shape;90;p18"/>
          <p:cNvSpPr txBox="1"/>
          <p:nvPr/>
        </p:nvSpPr>
        <p:spPr>
          <a:xfrm>
            <a:off x="3158550" y="3459525"/>
            <a:ext cx="28269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accent1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sp>
        <p:nvSpPr>
          <p:cNvPr id="91" name="Google Shape;91;p18"/>
          <p:cNvSpPr txBox="1"/>
          <p:nvPr/>
        </p:nvSpPr>
        <p:spPr>
          <a:xfrm>
            <a:off x="1475250" y="3631125"/>
            <a:ext cx="6193500" cy="7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chemeClr val="accent1"/>
                </a:solidFill>
                <a:highlight>
                  <a:srgbClr val="FFFF00"/>
                </a:highlight>
                <a:latin typeface="Helvetica Neue"/>
                <a:ea typeface="Helvetica Neue"/>
                <a:cs typeface="Helvetica Neue"/>
                <a:sym typeface="Helvetica Neue"/>
              </a:rPr>
              <a:t>[Ihr Teamname hier]</a:t>
            </a:r>
            <a:endParaRPr b="1">
              <a:solidFill>
                <a:schemeClr val="accent1"/>
              </a:solidFill>
              <a:highlight>
                <a:srgbClr val="FFFF00"/>
              </a:highlight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1"/>
                </a:solidFill>
                <a:highlight>
                  <a:srgbClr val="FFFF00"/>
                </a:highlight>
                <a:latin typeface="Helvetica Neue Light"/>
                <a:ea typeface="Helvetica Neue Light"/>
                <a:cs typeface="Helvetica Neue Light"/>
                <a:sym typeface="Helvetica Neue Light"/>
              </a:rPr>
              <a:t>[Ihr(e) Name(n) hier]</a:t>
            </a:r>
            <a:endParaRPr>
              <a:solidFill>
                <a:schemeClr val="accent1"/>
              </a:solidFill>
              <a:highlight>
                <a:srgbClr val="FFFF00"/>
              </a:highlight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highlight>
                  <a:srgbClr val="FFFF00"/>
                </a:highlight>
                <a:latin typeface="Helvetica Neue Light"/>
                <a:ea typeface="Helvetica Neue Light"/>
                <a:cs typeface="Helvetica Neue Light"/>
                <a:sym typeface="Helvetica Neue Light"/>
              </a:rPr>
              <a:t>[Datum/Semester hier]</a:t>
            </a:r>
            <a:endParaRPr>
              <a:highlight>
                <a:srgbClr val="FFFF00"/>
              </a:highlight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pic>
        <p:nvPicPr>
          <p:cNvPr id="92" name="Google Shape;92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740786" y="304075"/>
            <a:ext cx="1662426" cy="15837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9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84615"/>
              <a:buFont typeface="Arial"/>
              <a:buNone/>
            </a:pPr>
            <a:r>
              <a:rPr lang="en" sz="1300"/>
              <a:t>Pitch Deck Design - Pitch Decks für Startups</a:t>
            </a:r>
            <a:br>
              <a:rPr lang="en" sz="1300"/>
            </a:br>
            <a:r>
              <a:rPr lang="en" sz="1300" b="0">
                <a:highlight>
                  <a:srgbClr val="FFFF00"/>
                </a:highlight>
              </a:rPr>
              <a:t>[Teamname hier eingeben]</a:t>
            </a:r>
            <a:endParaRPr sz="13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SzPct val="44594"/>
              <a:buNone/>
            </a:pPr>
            <a:r>
              <a:rPr lang="en" sz="2466"/>
              <a:t>Venture Intro</a:t>
            </a:r>
            <a:endParaRPr sz="1920"/>
          </a:p>
        </p:txBody>
      </p:sp>
      <p:sp>
        <p:nvSpPr>
          <p:cNvPr id="98" name="Google Shape;98;p19"/>
          <p:cNvSpPr txBox="1">
            <a:spLocks noGrp="1"/>
          </p:cNvSpPr>
          <p:nvPr>
            <p:ph type="sldNum" idx="12"/>
          </p:nvPr>
        </p:nvSpPr>
        <p:spPr>
          <a:xfrm>
            <a:off x="7329458" y="4663217"/>
            <a:ext cx="548700" cy="3936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3</a:t>
            </a:fld>
            <a:endParaRPr/>
          </a:p>
        </p:txBody>
      </p:sp>
      <p:sp>
        <p:nvSpPr>
          <p:cNvPr id="99" name="Google Shape;99;p19"/>
          <p:cNvSpPr txBox="1"/>
          <p:nvPr/>
        </p:nvSpPr>
        <p:spPr>
          <a:xfrm>
            <a:off x="311700" y="1152475"/>
            <a:ext cx="8552100" cy="3280800"/>
          </a:xfrm>
          <a:prstGeom prst="rect">
            <a:avLst/>
          </a:prstGeom>
          <a:solidFill>
            <a:srgbClr val="CCCCCC">
              <a:alpha val="1854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" b="1">
                <a:solidFill>
                  <a:srgbClr val="8A8B8C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Fügen Sie hier Ihre Unternehmensvorstellung oder Ihren Elevator Pitch ein!</a:t>
            </a:r>
            <a:endParaRPr i="1">
              <a:solidFill>
                <a:srgbClr val="8A8B8C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pic>
        <p:nvPicPr>
          <p:cNvPr id="100" name="Google Shape;100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340500" y="534575"/>
            <a:ext cx="2370908" cy="393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20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84615"/>
              <a:buFont typeface="Arial"/>
              <a:buNone/>
            </a:pPr>
            <a:r>
              <a:rPr lang="en" sz="1300"/>
              <a:t>Pitch Deck Design - Pitch Decks für Startups</a:t>
            </a:r>
            <a:br>
              <a:rPr lang="en" sz="1300"/>
            </a:br>
            <a:r>
              <a:rPr lang="en" sz="1300" b="0">
                <a:highlight>
                  <a:srgbClr val="FFFF00"/>
                </a:highlight>
              </a:rPr>
              <a:t>[Teamname hier eingeben]</a:t>
            </a:r>
            <a:endParaRPr sz="13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SzPct val="44594"/>
              <a:buNone/>
            </a:pPr>
            <a:r>
              <a:rPr lang="en" sz="2466"/>
              <a:t>Gliederung des Experiments</a:t>
            </a:r>
            <a:endParaRPr sz="1920"/>
          </a:p>
        </p:txBody>
      </p:sp>
      <p:sp>
        <p:nvSpPr>
          <p:cNvPr id="106" name="Google Shape;106;p20"/>
          <p:cNvSpPr txBox="1">
            <a:spLocks noGrp="1"/>
          </p:cNvSpPr>
          <p:nvPr>
            <p:ph type="sldNum" idx="12"/>
          </p:nvPr>
        </p:nvSpPr>
        <p:spPr>
          <a:xfrm>
            <a:off x="7329458" y="4663217"/>
            <a:ext cx="548700" cy="3936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4</a:t>
            </a:fld>
            <a:endParaRPr/>
          </a:p>
        </p:txBody>
      </p:sp>
      <p:pic>
        <p:nvPicPr>
          <p:cNvPr id="107" name="Google Shape;107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340500" y="534575"/>
            <a:ext cx="2370908" cy="393600"/>
          </a:xfrm>
          <a:prstGeom prst="rect">
            <a:avLst/>
          </a:prstGeom>
          <a:noFill/>
          <a:ln>
            <a:noFill/>
          </a:ln>
        </p:spPr>
      </p:pic>
      <p:sp>
        <p:nvSpPr>
          <p:cNvPr id="108" name="Google Shape;108;p20"/>
          <p:cNvSpPr txBox="1"/>
          <p:nvPr/>
        </p:nvSpPr>
        <p:spPr>
          <a:xfrm>
            <a:off x="311700" y="1152475"/>
            <a:ext cx="8552100" cy="3280800"/>
          </a:xfrm>
          <a:prstGeom prst="rect">
            <a:avLst/>
          </a:prstGeom>
          <a:solidFill>
            <a:srgbClr val="CCCCCC">
              <a:alpha val="18540"/>
            </a:srgbClr>
          </a:solidFill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rgbClr val="8A8B8C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Teil 1: Was wollen Sie mit dieser Taktik erreichen?</a:t>
            </a:r>
            <a:endParaRPr>
              <a:solidFill>
                <a:srgbClr val="8A8B8C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endParaRPr sz="1000">
              <a:solidFill>
                <a:srgbClr val="8A8B8C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endParaRPr sz="1000">
              <a:solidFill>
                <a:srgbClr val="8A8B8C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" b="1">
                <a:solidFill>
                  <a:srgbClr val="8A8B8C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Teil 2: Was ist Ihre Hypothese für diese Taktik?</a:t>
            </a:r>
            <a:endParaRPr>
              <a:solidFill>
                <a:srgbClr val="8A8B8C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endParaRPr sz="1000">
              <a:solidFill>
                <a:srgbClr val="8A8B8C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endParaRPr sz="1000">
              <a:solidFill>
                <a:srgbClr val="8A8B8C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" b="1">
                <a:solidFill>
                  <a:srgbClr val="8A8B8C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Teil 3: Welches Experiment wollen Sie für diese Taktik durchführen?</a:t>
            </a:r>
            <a:endParaRPr b="1">
              <a:solidFill>
                <a:srgbClr val="8A8B8C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endParaRPr sz="1000" b="1">
              <a:solidFill>
                <a:srgbClr val="8A8B8C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endParaRPr sz="1000" b="1">
              <a:solidFill>
                <a:srgbClr val="8A8B8C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2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84615"/>
              <a:buFont typeface="Arial"/>
              <a:buNone/>
            </a:pPr>
            <a:r>
              <a:rPr lang="en" sz="1300"/>
              <a:t>Pitch Deck Design - Pitch Decks für Startups</a:t>
            </a:r>
            <a:br>
              <a:rPr lang="en" sz="1300"/>
            </a:br>
            <a:r>
              <a:rPr lang="en" sz="1300" b="0">
                <a:highlight>
                  <a:srgbClr val="FFFF00"/>
                </a:highlight>
              </a:rPr>
              <a:t>[Teamname hier eingeben]</a:t>
            </a:r>
            <a:endParaRPr sz="1300" b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SzPct val="44594"/>
              <a:buNone/>
            </a:pPr>
            <a:r>
              <a:rPr lang="en" sz="2466"/>
              <a:t>Zweck</a:t>
            </a:r>
            <a:endParaRPr sz="1920"/>
          </a:p>
        </p:txBody>
      </p:sp>
      <p:sp>
        <p:nvSpPr>
          <p:cNvPr id="114" name="Google Shape;114;p21"/>
          <p:cNvSpPr txBox="1">
            <a:spLocks noGrp="1"/>
          </p:cNvSpPr>
          <p:nvPr>
            <p:ph type="sldNum" idx="12"/>
          </p:nvPr>
        </p:nvSpPr>
        <p:spPr>
          <a:xfrm>
            <a:off x="7329458" y="4663217"/>
            <a:ext cx="548700" cy="3936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5</a:t>
            </a:fld>
            <a:endParaRPr/>
          </a:p>
        </p:txBody>
      </p:sp>
      <p:sp>
        <p:nvSpPr>
          <p:cNvPr id="115" name="Google Shape;115;p21"/>
          <p:cNvSpPr txBox="1"/>
          <p:nvPr/>
        </p:nvSpPr>
        <p:spPr>
          <a:xfrm>
            <a:off x="311700" y="1152475"/>
            <a:ext cx="8552100" cy="3280800"/>
          </a:xfrm>
          <a:prstGeom prst="rect">
            <a:avLst/>
          </a:prstGeom>
          <a:solidFill>
            <a:srgbClr val="CCCCCC">
              <a:alpha val="1854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Zeigen Sie uns, wer Ihr Publikum ist, was Sie erreichen wollen und wie Sie dies tun werden.</a:t>
            </a:r>
            <a:endParaRPr>
              <a:solidFill>
                <a:schemeClr val="dk2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marL="0" lvl="0" indent="0" algn="ctr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en">
                <a:solidFill>
                  <a:schemeClr val="dk2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Geben Sie konkrete Beispiele für Personen an, die Sie ansprechen wollen. Sie sollten eine Bitte und eine Aufforderung zum Handeln haben.</a:t>
            </a:r>
            <a:endParaRPr>
              <a:solidFill>
                <a:schemeClr val="dk2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pic>
        <p:nvPicPr>
          <p:cNvPr id="116" name="Google Shape;116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340500" y="534575"/>
            <a:ext cx="2370908" cy="393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22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84615"/>
              <a:buFont typeface="Arial"/>
              <a:buNone/>
            </a:pPr>
            <a:r>
              <a:rPr lang="en" sz="1300" dirty="0"/>
              <a:t>Pitch Deck Design - Pitch Decks für Startups</a:t>
            </a:r>
            <a:br>
              <a:rPr lang="en" sz="1300" dirty="0"/>
            </a:br>
            <a:r>
              <a:rPr lang="en" sz="1300" b="0" dirty="0">
                <a:highlight>
                  <a:srgbClr val="FFFF00"/>
                </a:highlight>
              </a:rPr>
              <a:t>[Teamname hier eingeben]</a:t>
            </a:r>
            <a:endParaRPr sz="1300" b="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SzPct val="44594"/>
              <a:buNone/>
            </a:pPr>
            <a:r>
              <a:rPr lang="en" sz="2466" dirty="0"/>
              <a:t>Handlungsbogen</a:t>
            </a:r>
            <a:endParaRPr sz="1920" dirty="0"/>
          </a:p>
        </p:txBody>
      </p:sp>
      <p:sp>
        <p:nvSpPr>
          <p:cNvPr id="122" name="Google Shape;122;p22"/>
          <p:cNvSpPr txBox="1">
            <a:spLocks noGrp="1"/>
          </p:cNvSpPr>
          <p:nvPr>
            <p:ph type="sldNum" idx="12"/>
          </p:nvPr>
        </p:nvSpPr>
        <p:spPr>
          <a:xfrm>
            <a:off x="7329458" y="4663217"/>
            <a:ext cx="548700" cy="3936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6</a:t>
            </a:fld>
            <a:endParaRPr/>
          </a:p>
        </p:txBody>
      </p:sp>
      <p:sp>
        <p:nvSpPr>
          <p:cNvPr id="123" name="Google Shape;123;p22"/>
          <p:cNvSpPr txBox="1"/>
          <p:nvPr/>
        </p:nvSpPr>
        <p:spPr>
          <a:xfrm>
            <a:off x="311700" y="1152475"/>
            <a:ext cx="8552100" cy="3280800"/>
          </a:xfrm>
          <a:prstGeom prst="rect">
            <a:avLst/>
          </a:prstGeom>
          <a:solidFill>
            <a:srgbClr val="CCCCCC">
              <a:alpha val="1854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Zeigen Sie uns hier Ihren Handlungsbogen für Ihr Pitch Deck.</a:t>
            </a:r>
            <a:endParaRPr>
              <a:solidFill>
                <a:schemeClr val="dk2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marL="0" lvl="0" indent="0" algn="ctr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en">
                <a:solidFill>
                  <a:schemeClr val="dk2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Nehmen Sie alle Themen und Emotionen in Ihr Deck auf, geordnet von</a:t>
            </a:r>
            <a:br>
              <a:rPr lang="en">
                <a:solidFill>
                  <a:schemeClr val="dk2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</a:br>
            <a:r>
              <a:rPr lang="en">
                <a:solidFill>
                  <a:schemeClr val="dk2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positive bis negative emotionale Reaktion.</a:t>
            </a:r>
            <a:br>
              <a:rPr lang="en">
                <a:solidFill>
                  <a:schemeClr val="dk2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</a:br>
            <a:br>
              <a:rPr lang="en">
                <a:solidFill>
                  <a:schemeClr val="dk2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</a:br>
            <a:r>
              <a:rPr lang="en" i="1">
                <a:solidFill>
                  <a:schemeClr val="dk2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Sie können so viele Folien wie nötig verwenden, um Ihre Arbeit zu präsentieren.</a:t>
            </a:r>
            <a:endParaRPr>
              <a:solidFill>
                <a:schemeClr val="dk2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pic>
        <p:nvPicPr>
          <p:cNvPr id="124" name="Google Shape;124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340500" y="534575"/>
            <a:ext cx="2370908" cy="393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23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84615"/>
              <a:buFont typeface="Arial"/>
              <a:buNone/>
            </a:pPr>
            <a:r>
              <a:rPr lang="en" sz="1300"/>
              <a:t>Pitch Deck Design - Pitch Decks für Startups</a:t>
            </a:r>
            <a:br>
              <a:rPr lang="en" sz="1300"/>
            </a:br>
            <a:r>
              <a:rPr lang="en" sz="1300" b="0">
                <a:highlight>
                  <a:srgbClr val="FFFF00"/>
                </a:highlight>
              </a:rPr>
              <a:t>[Teamname hier eingeben]</a:t>
            </a:r>
            <a:endParaRPr sz="1300" b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SzPct val="44594"/>
              <a:buNone/>
            </a:pPr>
            <a:r>
              <a:rPr lang="en" sz="2466"/>
              <a:t>Vorlage</a:t>
            </a:r>
            <a:endParaRPr sz="1920"/>
          </a:p>
        </p:txBody>
      </p:sp>
      <p:sp>
        <p:nvSpPr>
          <p:cNvPr id="130" name="Google Shape;130;p23"/>
          <p:cNvSpPr txBox="1">
            <a:spLocks noGrp="1"/>
          </p:cNvSpPr>
          <p:nvPr>
            <p:ph type="sldNum" idx="12"/>
          </p:nvPr>
        </p:nvSpPr>
        <p:spPr>
          <a:xfrm>
            <a:off x="7329458" y="4663217"/>
            <a:ext cx="548700" cy="3936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7</a:t>
            </a:fld>
            <a:endParaRPr/>
          </a:p>
        </p:txBody>
      </p:sp>
      <p:sp>
        <p:nvSpPr>
          <p:cNvPr id="131" name="Google Shape;131;p23"/>
          <p:cNvSpPr txBox="1"/>
          <p:nvPr/>
        </p:nvSpPr>
        <p:spPr>
          <a:xfrm>
            <a:off x="311700" y="1152475"/>
            <a:ext cx="8552100" cy="3280800"/>
          </a:xfrm>
          <a:prstGeom prst="rect">
            <a:avLst/>
          </a:prstGeom>
          <a:solidFill>
            <a:srgbClr val="CCCCCC">
              <a:alpha val="1854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Zeigen Sie uns die Vorlage, mit der Sie begonnen haben.</a:t>
            </a:r>
            <a:endParaRPr>
              <a:solidFill>
                <a:schemeClr val="dk2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marL="0" lvl="0" indent="0" algn="ctr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en">
                <a:solidFill>
                  <a:schemeClr val="dk2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Fügen Sie Screenshots der Vorlage und Hinweise auf Elemente hinzu, die Ihnen geholfen haben</a:t>
            </a:r>
            <a:br>
              <a:rPr lang="en">
                <a:solidFill>
                  <a:schemeClr val="dk2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</a:br>
            <a:r>
              <a:rPr lang="en">
                <a:solidFill>
                  <a:schemeClr val="dk2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sowie die Elemente, die Sie ändern mussten, um Ihr Vorhaben optimal zu präsentieren.</a:t>
            </a:r>
            <a:endParaRPr>
              <a:solidFill>
                <a:schemeClr val="dk2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pic>
        <p:nvPicPr>
          <p:cNvPr id="132" name="Google Shape;132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340500" y="534575"/>
            <a:ext cx="2370908" cy="393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2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84615"/>
              <a:buFont typeface="Arial"/>
              <a:buNone/>
            </a:pPr>
            <a:r>
              <a:rPr lang="en" sz="1300"/>
              <a:t>Pitch Deck Design - Pitch Decks für Startups</a:t>
            </a:r>
            <a:br>
              <a:rPr lang="en" sz="1300"/>
            </a:br>
            <a:r>
              <a:rPr lang="en" sz="1300" b="0">
                <a:highlight>
                  <a:srgbClr val="FFFF00"/>
                </a:highlight>
              </a:rPr>
              <a:t>[Teamname hier eingeben]</a:t>
            </a:r>
            <a:endParaRPr sz="1300" b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SzPct val="44594"/>
              <a:buNone/>
            </a:pPr>
            <a:r>
              <a:rPr lang="en" sz="2466"/>
              <a:t>Pitch Deck</a:t>
            </a:r>
            <a:endParaRPr sz="1920"/>
          </a:p>
        </p:txBody>
      </p:sp>
      <p:sp>
        <p:nvSpPr>
          <p:cNvPr id="138" name="Google Shape;138;p24"/>
          <p:cNvSpPr txBox="1">
            <a:spLocks noGrp="1"/>
          </p:cNvSpPr>
          <p:nvPr>
            <p:ph type="sldNum" idx="12"/>
          </p:nvPr>
        </p:nvSpPr>
        <p:spPr>
          <a:xfrm>
            <a:off x="7329458" y="4663217"/>
            <a:ext cx="548700" cy="3936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8</a:t>
            </a:fld>
            <a:endParaRPr/>
          </a:p>
        </p:txBody>
      </p:sp>
      <p:sp>
        <p:nvSpPr>
          <p:cNvPr id="139" name="Google Shape;139;p24"/>
          <p:cNvSpPr txBox="1"/>
          <p:nvPr/>
        </p:nvSpPr>
        <p:spPr>
          <a:xfrm>
            <a:off x="311700" y="1152475"/>
            <a:ext cx="8552100" cy="3280800"/>
          </a:xfrm>
          <a:prstGeom prst="rect">
            <a:avLst/>
          </a:prstGeom>
          <a:solidFill>
            <a:srgbClr val="CCCCCC">
              <a:alpha val="1854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Ersetzen Sie diese Folie durch jede der Folien, die Sie für Ihr Pitch Deck erstellt haben.</a:t>
            </a:r>
            <a:endParaRPr dirty="0">
              <a:solidFill>
                <a:schemeClr val="dk2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marL="0" lvl="0" indent="0" algn="ctr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en" dirty="0">
                <a:solidFill>
                  <a:schemeClr val="dk2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Bitte fügen Sie Ihr komplettes Pitch Deck bei, einschließlich des Anhangs mit Hinweisen für die Emotionen, </a:t>
            </a:r>
            <a:r>
              <a:rPr lang="en">
                <a:solidFill>
                  <a:schemeClr val="dk2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die Sie bei </a:t>
            </a:r>
            <a:r>
              <a:rPr lang="en" dirty="0">
                <a:solidFill>
                  <a:schemeClr val="dk2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Ihrem Publikum hervorrufen wollen.</a:t>
            </a:r>
            <a:br>
              <a:rPr lang="en" dirty="0">
                <a:solidFill>
                  <a:schemeClr val="dk2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</a:br>
            <a:br>
              <a:rPr lang="en" dirty="0">
                <a:solidFill>
                  <a:schemeClr val="dk2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</a:br>
            <a:r>
              <a:rPr lang="en" i="1" dirty="0">
                <a:solidFill>
                  <a:schemeClr val="dk2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Sie können so viele Folien wie nötig verwenden, um Ihre Arbeit zu präsentieren.</a:t>
            </a:r>
            <a:endParaRPr dirty="0">
              <a:solidFill>
                <a:schemeClr val="dk2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pic>
        <p:nvPicPr>
          <p:cNvPr id="140" name="Google Shape;140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340500" y="534575"/>
            <a:ext cx="2370908" cy="393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2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84615"/>
              <a:buFont typeface="Arial"/>
              <a:buNone/>
            </a:pPr>
            <a:r>
              <a:rPr lang="en" sz="1300"/>
              <a:t>Pitch Deck Design - Pitch Decks für Startups</a:t>
            </a:r>
            <a:br>
              <a:rPr lang="en" sz="1300"/>
            </a:br>
            <a:r>
              <a:rPr lang="en" sz="1300" b="0">
                <a:highlight>
                  <a:srgbClr val="FFFF00"/>
                </a:highlight>
              </a:rPr>
              <a:t>[Teamname hier eingeben]</a:t>
            </a:r>
            <a:endParaRPr sz="13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SzPct val="44594"/>
              <a:buNone/>
            </a:pPr>
            <a:r>
              <a:rPr lang="en" sz="2466"/>
              <a:t>Taktisches Spielbuch</a:t>
            </a:r>
            <a:endParaRPr sz="1920"/>
          </a:p>
        </p:txBody>
      </p:sp>
      <p:sp>
        <p:nvSpPr>
          <p:cNvPr id="146" name="Google Shape;146;p25"/>
          <p:cNvSpPr txBox="1">
            <a:spLocks noGrp="1"/>
          </p:cNvSpPr>
          <p:nvPr>
            <p:ph type="sldNum" idx="12"/>
          </p:nvPr>
        </p:nvSpPr>
        <p:spPr>
          <a:xfrm>
            <a:off x="7329458" y="4663217"/>
            <a:ext cx="548700" cy="3936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9</a:t>
            </a:fld>
            <a:endParaRPr/>
          </a:p>
        </p:txBody>
      </p:sp>
      <p:sp>
        <p:nvSpPr>
          <p:cNvPr id="147" name="Google Shape;147;p25"/>
          <p:cNvSpPr txBox="1"/>
          <p:nvPr/>
        </p:nvSpPr>
        <p:spPr>
          <a:xfrm>
            <a:off x="3198825" y="1152475"/>
            <a:ext cx="5630400" cy="2361600"/>
          </a:xfrm>
          <a:prstGeom prst="rect">
            <a:avLst/>
          </a:prstGeom>
          <a:solidFill>
            <a:srgbClr val="CCCCCC">
              <a:alpha val="18540"/>
            </a:srgbClr>
          </a:solidFill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800" b="1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Welche Schritte haben Sie unternommen, um diese Taktik umzusetzen?</a:t>
            </a:r>
            <a:endParaRPr sz="800">
              <a:solidFill>
                <a:schemeClr val="dk1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marL="457200" lvl="0" indent="-27940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800"/>
              <a:buFont typeface="Helvetica Neue Light"/>
              <a:buAutoNum type="arabicPeriod"/>
            </a:pPr>
            <a:r>
              <a:rPr lang="en" sz="800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[Schritt 1]</a:t>
            </a:r>
            <a:endParaRPr sz="800">
              <a:solidFill>
                <a:schemeClr val="dk1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marL="457200" lvl="0" indent="-2794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Helvetica Neue Light"/>
              <a:buAutoNum type="arabicPeriod"/>
            </a:pPr>
            <a:r>
              <a:rPr lang="en" sz="800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[Schritt 2]</a:t>
            </a:r>
            <a:endParaRPr sz="800">
              <a:solidFill>
                <a:schemeClr val="dk1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marL="457200" lvl="0" indent="-2794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Helvetica Neue Light"/>
              <a:buAutoNum type="arabicPeriod"/>
            </a:pPr>
            <a:r>
              <a:rPr lang="en" sz="800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[Schritt 3]</a:t>
            </a:r>
            <a:endParaRPr sz="800">
              <a:solidFill>
                <a:schemeClr val="dk1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marL="457200" lvl="0" indent="-2794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Helvetica Neue Light"/>
              <a:buAutoNum type="arabicPeriod"/>
            </a:pPr>
            <a:r>
              <a:rPr lang="en" sz="800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...</a:t>
            </a:r>
            <a:endParaRPr sz="800">
              <a:solidFill>
                <a:schemeClr val="dk1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marL="457200" lvl="0" indent="-2794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Helvetica Neue Light"/>
              <a:buAutoNum type="arabicPeriod"/>
            </a:pPr>
            <a:r>
              <a:rPr lang="en" sz="800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 </a:t>
            </a:r>
            <a:endParaRPr sz="800">
              <a:solidFill>
                <a:schemeClr val="dk1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marL="457200" lvl="0" indent="-2794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Helvetica Neue Light"/>
              <a:buAutoNum type="arabicPeriod"/>
            </a:pPr>
            <a:r>
              <a:rPr lang="en" sz="800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 </a:t>
            </a:r>
            <a:endParaRPr sz="800">
              <a:solidFill>
                <a:schemeClr val="dk1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marL="457200" lvl="0" indent="-2794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Helvetica Neue Light"/>
              <a:buAutoNum type="arabicPeriod"/>
            </a:pPr>
            <a:r>
              <a:rPr lang="en" sz="800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 </a:t>
            </a:r>
            <a:endParaRPr sz="800">
              <a:solidFill>
                <a:schemeClr val="dk1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marL="457200" lvl="0" indent="-2794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Helvetica Neue Light"/>
              <a:buAutoNum type="arabicPeriod"/>
            </a:pPr>
            <a:r>
              <a:rPr lang="en" sz="800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 </a:t>
            </a:r>
            <a:endParaRPr sz="800">
              <a:solidFill>
                <a:schemeClr val="dk1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marL="457200" lvl="0" indent="-2794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Helvetica Neue Light"/>
              <a:buAutoNum type="arabicPeriod"/>
            </a:pPr>
            <a:r>
              <a:rPr lang="en" sz="800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 </a:t>
            </a:r>
            <a:endParaRPr sz="800">
              <a:solidFill>
                <a:schemeClr val="dk1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marL="457200" lvl="0" indent="-2794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Helvetica Neue Light"/>
              <a:buAutoNum type="arabicPeriod"/>
            </a:pPr>
            <a:r>
              <a:rPr lang="en" sz="800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 </a:t>
            </a:r>
            <a:endParaRPr sz="800">
              <a:solidFill>
                <a:schemeClr val="dk1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endParaRPr sz="800" b="1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311700" y="2740075"/>
            <a:ext cx="2743200" cy="1811700"/>
          </a:xfrm>
          <a:prstGeom prst="rect">
            <a:avLst/>
          </a:prstGeom>
          <a:solidFill>
            <a:srgbClr val="CCCCCC">
              <a:alpha val="18540"/>
            </a:srgbClr>
          </a:solidFill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" sz="800" b="1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Wie verhält sich diese Taktik zu früheren Taktiken?</a:t>
            </a:r>
            <a:br>
              <a:rPr lang="en" sz="800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</a:br>
            <a:r>
              <a:rPr lang="en" sz="800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[Ihre Antwort hier]</a:t>
            </a:r>
            <a:endParaRPr sz="800">
              <a:solidFill>
                <a:schemeClr val="dk1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sp>
        <p:nvSpPr>
          <p:cNvPr id="149" name="Google Shape;149;p25"/>
          <p:cNvSpPr txBox="1"/>
          <p:nvPr/>
        </p:nvSpPr>
        <p:spPr>
          <a:xfrm>
            <a:off x="6085950" y="3648725"/>
            <a:ext cx="2743200" cy="903000"/>
          </a:xfrm>
          <a:prstGeom prst="rect">
            <a:avLst/>
          </a:prstGeom>
          <a:solidFill>
            <a:srgbClr val="CCCCCC">
              <a:alpha val="18540"/>
            </a:srgbClr>
          </a:solidFill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" sz="800" b="1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Wie können Sie diese Taktik in Zukunft nutzen?</a:t>
            </a:r>
            <a:br>
              <a:rPr lang="en" sz="800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</a:br>
            <a:r>
              <a:rPr lang="en" sz="800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[Ihre Antwort hier]</a:t>
            </a:r>
            <a:endParaRPr sz="800">
              <a:solidFill>
                <a:schemeClr val="dk1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sp>
        <p:nvSpPr>
          <p:cNvPr id="150" name="Google Shape;150;p25"/>
          <p:cNvSpPr txBox="1"/>
          <p:nvPr/>
        </p:nvSpPr>
        <p:spPr>
          <a:xfrm>
            <a:off x="311700" y="1152475"/>
            <a:ext cx="2743200" cy="1453800"/>
          </a:xfrm>
          <a:prstGeom prst="rect">
            <a:avLst/>
          </a:prstGeom>
          <a:solidFill>
            <a:srgbClr val="CCCCCC">
              <a:alpha val="18540"/>
            </a:srgbClr>
          </a:solidFill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" sz="800" b="1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Wie bezieht sich diese Taktik auf Ihr Unternehmen?</a:t>
            </a:r>
            <a:br>
              <a:rPr lang="en" sz="800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</a:br>
            <a:r>
              <a:rPr lang="en" sz="800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[Ihre Antwort hier]</a:t>
            </a:r>
            <a:endParaRPr sz="800">
              <a:solidFill>
                <a:schemeClr val="dk1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sp>
        <p:nvSpPr>
          <p:cNvPr id="151" name="Google Shape;151;p25"/>
          <p:cNvSpPr txBox="1"/>
          <p:nvPr/>
        </p:nvSpPr>
        <p:spPr>
          <a:xfrm>
            <a:off x="3198825" y="3648825"/>
            <a:ext cx="2743200" cy="903000"/>
          </a:xfrm>
          <a:prstGeom prst="rect">
            <a:avLst/>
          </a:prstGeom>
          <a:solidFill>
            <a:srgbClr val="CCCCCC">
              <a:alpha val="18540"/>
            </a:srgbClr>
          </a:solidFill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800" b="1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Wie kann diese Taktik Ihr Unternehmen voranbringen?</a:t>
            </a:r>
            <a:br>
              <a:rPr lang="en" sz="800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</a:br>
            <a:r>
              <a:rPr lang="en" sz="800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[Ihre Antwort hier]</a:t>
            </a:r>
            <a:endParaRPr sz="800">
              <a:solidFill>
                <a:schemeClr val="dk1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endParaRPr sz="800" b="1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152" name="Google Shape;152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340500" y="534575"/>
            <a:ext cx="2370908" cy="393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tartup Tactics">
  <a:themeElements>
    <a:clrScheme name="Simple Light">
      <a:dk1>
        <a:srgbClr val="000000"/>
      </a:dk1>
      <a:lt1>
        <a:srgbClr val="FFFFFF"/>
      </a:lt1>
      <a:dk2>
        <a:srgbClr val="8A8B8C"/>
      </a:dk2>
      <a:lt2>
        <a:srgbClr val="C2C0BF"/>
      </a:lt2>
      <a:accent1>
        <a:srgbClr val="E10100"/>
      </a:accent1>
      <a:accent2>
        <a:srgbClr val="8A8B8C"/>
      </a:accent2>
      <a:accent3>
        <a:srgbClr val="C2C0BF"/>
      </a:accent3>
      <a:accent4>
        <a:srgbClr val="000000"/>
      </a:accent4>
      <a:accent5>
        <a:srgbClr val="0097A7"/>
      </a:accent5>
      <a:accent6>
        <a:srgbClr val="EEFF41"/>
      </a:accent6>
      <a:hlink>
        <a:srgbClr val="E10100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670</Words>
  <Application>Microsoft Office PowerPoint</Application>
  <PresentationFormat>Bildschirmpräsentation (16:9)</PresentationFormat>
  <Paragraphs>72</Paragraphs>
  <Slides>10</Slides>
  <Notes>10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10</vt:i4>
      </vt:variant>
    </vt:vector>
  </HeadingPairs>
  <TitlesOfParts>
    <vt:vector size="14" baseType="lpstr">
      <vt:lpstr>Helvetica Neue</vt:lpstr>
      <vt:lpstr>Helvetica Neue Light</vt:lpstr>
      <vt:lpstr>Arial</vt:lpstr>
      <vt:lpstr>Startup Tactics</vt:lpstr>
      <vt:lpstr>TEMPLATE</vt:lpstr>
      <vt:lpstr>Taktisches Spielbuch</vt:lpstr>
      <vt:lpstr>Pitch Deck Design - Pitch Decks für Startups [Teamname hier eingeben] Venture Intro</vt:lpstr>
      <vt:lpstr>Pitch Deck Design - Pitch Decks für Startups [Teamname hier eingeben] Gliederung des Experiments</vt:lpstr>
      <vt:lpstr>Pitch Deck Design - Pitch Decks für Startups [Teamname hier eingeben] Zweck</vt:lpstr>
      <vt:lpstr>Pitch Deck Design - Pitch Decks für Startups [Teamname hier eingeben] Handlungsbogen</vt:lpstr>
      <vt:lpstr>Pitch Deck Design - Pitch Decks für Startups [Teamname hier eingeben] Vorlage</vt:lpstr>
      <vt:lpstr>Pitch Deck Design - Pitch Decks für Startups [Teamname hier eingeben] Pitch Deck</vt:lpstr>
      <vt:lpstr>Pitch Deck Design - Pitch Decks für Startups [Teamname hier eingeben] Taktisches Spielbuch</vt:lpstr>
      <vt:lpstr>Pitch Deck Design - Pitch Decks für Startups [Teamname hier eingeben] Updates für Unternehmen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keywords>, docId:4DBD0B681DA90E1A5D6547F9181472E0</cp:keywords>
  <cp:lastModifiedBy>Herrmann, Pia</cp:lastModifiedBy>
  <cp:revision>1</cp:revision>
  <dcterms:modified xsi:type="dcterms:W3CDTF">2026-07-24T12:56:25Z</dcterms:modified>
</cp:coreProperties>
</file>