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3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Helvetica Neue" panose="020B0604020202020204" charset="0"/>
      <p:regular r:id="rId16"/>
      <p:bold r:id="rId17"/>
      <p:italic r:id="rId18"/>
      <p:boldItalic r:id="rId19"/>
    </p:embeddedFont>
    <p:embeddedFont>
      <p:font typeface="Helvetica Neue Ligh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36" y="8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51b9f3a9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51b9f3a9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c08f19828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c08f198280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c08f198280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c08f198280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a8eec2e16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a8eec2e166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97c76e39d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97c76e39d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51b9f3a9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51b9f3a9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8fbe6c4c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8fbe6c4c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c58fed9cb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c58fed9cb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c08f19828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c08f19828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08f198280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c08f198280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c08f19828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c08f19828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c08f198280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c08f198280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1000" y="381000"/>
            <a:ext cx="1514225" cy="106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1" name="Google Shape;51;p11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6" name="Google Shape;56;p12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58" name="Google Shape;58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0997" y="381000"/>
            <a:ext cx="1279252" cy="901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>
            <a:spLocks noGrp="1"/>
          </p:cNvSpPr>
          <p:nvPr>
            <p:ph type="body" idx="1"/>
          </p:nvPr>
        </p:nvSpPr>
        <p:spPr>
          <a:xfrm>
            <a:off x="311700" y="3443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Black">
  <p:cSld name="CUSTOM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White">
  <p:cSld name="CUSTOM_1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>
              <a:buNone/>
              <a:defRPr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37" name="Google Shape;37;p8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without background">
  <p:cSld name="TITLE_ONLY_1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41" name="Google Shape;41;p9"/>
          <p:cNvSpPr/>
          <p:nvPr/>
        </p:nvSpPr>
        <p:spPr>
          <a:xfrm>
            <a:off x="0" y="1332925"/>
            <a:ext cx="4402800" cy="33303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2" name="Google Shape;42;p9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4613300" y="0"/>
            <a:ext cx="4530701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elvetica Neue"/>
              <a:buNone/>
              <a:defRPr sz="2800" b="1">
                <a:solidFill>
                  <a:schemeClr val="accen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Helvetica Neue Light"/>
              <a:buChar char="●"/>
              <a:defRPr sz="1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●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○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Helvetica Neue Light"/>
              <a:buChar char="■"/>
              <a:defRPr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endParaRPr/>
          </a:p>
        </p:txBody>
      </p:sp>
      <p:pic>
        <p:nvPicPr>
          <p:cNvPr id="9" name="Google Shape;9;p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009701" y="4754657"/>
            <a:ext cx="902524" cy="212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8">
            <a:alphaModFix/>
          </a:blip>
          <a:srcRect t="9074"/>
          <a:stretch/>
        </p:blipFill>
        <p:spPr>
          <a:xfrm>
            <a:off x="197300" y="4754650"/>
            <a:ext cx="950229" cy="2124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startuptactic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TEMPLATE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Jede Woche müssen Sie ein PDF-Diaprojekt unter Verwendung der taktischen Vorlage einreichen: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619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Venture Intro inklusive aktuellem kurzen Elevator Pitch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Taktische Spielbuchfolie für die Taktik der Woche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Folien, die Ihre Experimente mit der Taktik der Woche zeigen</a:t>
            </a:r>
            <a:endParaRPr sz="2100">
              <a:solidFill>
                <a:schemeClr val="dk1"/>
              </a:solidFill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-"/>
            </a:pPr>
            <a:r>
              <a:rPr lang="en" sz="2100">
                <a:solidFill>
                  <a:schemeClr val="dk1"/>
                </a:solidFill>
              </a:rPr>
              <a:t>Aktuelle Informationen über andere Entwicklungen in Ihrem Unternehmen, die mit der Taktik der Woche zu tun haben können oder auch nicht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1600" i="1">
                <a:solidFill>
                  <a:schemeClr val="dk1"/>
                </a:solidFill>
              </a:rPr>
              <a:t>Beispiele: Sechs Folien mit Screenshots, die eine von Ihnen eingerichtete Werbekampagne, das Bildmaterial, die Rohdaten, eine von Ihnen vorgenommene Überarbeitung der Kampagne und die Endergebnisse zeigen - jeweils mit einer schriftlichen Beschreibung dessen, was wir uns ansehen.</a:t>
            </a:r>
            <a:endParaRPr sz="1600" i="1">
              <a:solidFill>
                <a:schemeClr val="dk1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1440770" y="4663225"/>
            <a:ext cx="6146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Laden Sie alle Startup Tactics-Arbeitsbücher und ergänzende Materialien unter </a:t>
            </a:r>
            <a:r>
              <a:rPr lang="en" sz="1000" b="1" u="sng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StartupTactics.net </a:t>
            </a:r>
            <a:r>
              <a:rPr lang="en" sz="1000">
                <a:solidFill>
                  <a:srgbClr val="E10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herunter.</a:t>
            </a:r>
            <a:endParaRPr sz="1000">
              <a:solidFill>
                <a:srgbClr val="E101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Weiterleitbare E-Mail</a:t>
            </a:r>
            <a:endParaRPr sz="1920"/>
          </a:p>
        </p:txBody>
      </p:sp>
      <p:sp>
        <p:nvSpPr>
          <p:cNvPr id="154" name="Google Shape;154;p26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55" name="Google Shape;155;p26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Ihre weiterleitbare E-Mail, die Sie an Kontakte senden können, um sie Investoren vorzustellen.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einen Screenshot der weiterleitbaren E-Mail bei und nennen Sie den Grund, warum der Investor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daran interessiert sein sollte, mit Ihnen über Ihr neues Projekt zu sprechen.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56" name="Google Shape;15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Pipeline</a:t>
            </a:r>
            <a:endParaRPr sz="1920"/>
          </a:p>
        </p:txBody>
      </p:sp>
      <p:sp>
        <p:nvSpPr>
          <p:cNvPr id="162" name="Google Shape;162;p27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63" name="Google Shape;163;p27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Ihren Investor-Pipeline-Tracker mit mindestens 50+ Investoren.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 Bildschirmfoto der Pipeline hinzu und nennen Sie die verschiedenen Phasen, die Sie identifiziert haben.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64" name="Google Shape;16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Taktisches Spielbuch</a:t>
            </a:r>
            <a:endParaRPr sz="1920"/>
          </a:p>
        </p:txBody>
      </p:sp>
      <p:sp>
        <p:nvSpPr>
          <p:cNvPr id="170" name="Google Shape;170;p28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171" name="Google Shape;171;p28"/>
          <p:cNvSpPr txBox="1"/>
          <p:nvPr/>
        </p:nvSpPr>
        <p:spPr>
          <a:xfrm>
            <a:off x="3198825" y="1152475"/>
            <a:ext cx="5630400" cy="23616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Welche Schritte haben Sie unternommen, um diese Taktik umzusetzen?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1]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2]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[Schritt 3]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...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457200" lvl="0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Helvetica Neue Light"/>
              <a:buAutoNum type="arabicPeriod"/>
            </a:pP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311700" y="2740075"/>
            <a:ext cx="2743200" cy="18117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verhält sich diese Taktik zu früheren Taktiken?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3" name="Google Shape;173;p28"/>
          <p:cNvSpPr txBox="1"/>
          <p:nvPr/>
        </p:nvSpPr>
        <p:spPr>
          <a:xfrm>
            <a:off x="6085950" y="36487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können Sie diese Taktik in Zukunft nutzen?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4" name="Google Shape;174;p28"/>
          <p:cNvSpPr txBox="1"/>
          <p:nvPr/>
        </p:nvSpPr>
        <p:spPr>
          <a:xfrm>
            <a:off x="311700" y="1152475"/>
            <a:ext cx="2743200" cy="1453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bezieht sich diese Taktik auf Ihr Unternehmen?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3198825" y="3648825"/>
            <a:ext cx="2743200" cy="9030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Wie kann diese Taktik Ihr Unternehmen voranbringen?</a:t>
            </a:r>
            <a:b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8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[Ihre Antwort hier]</a:t>
            </a:r>
            <a:endParaRPr sz="800">
              <a:solidFill>
                <a:schemeClr val="dk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800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6" name="Google Shape;176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Updates für Unternehmen</a:t>
            </a:r>
            <a:endParaRPr sz="1920"/>
          </a:p>
        </p:txBody>
      </p:sp>
      <p:sp>
        <p:nvSpPr>
          <p:cNvPr id="182" name="Google Shape;182;p2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183" name="Google Shape;183;p2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einige Folien ein, die über den aktuellen Stand Ihres Vorhabens informieren.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Diese Aktualisierungen können sich auf jeden Aspekt der Entwicklung Ihres Unternehmens beziehen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und müssen nicht unbedingt mit der Taktik der Woche zu tun haben.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Bitte vervielfältigen Sie diese Folie für jede Aktualisierung Ihres Unternehmens.</a:t>
            </a:r>
            <a:endParaRPr i="1"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84" name="Google Shape;18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ctrTitle"/>
          </p:nvPr>
        </p:nvSpPr>
        <p:spPr>
          <a:xfrm>
            <a:off x="311700" y="818725"/>
            <a:ext cx="8520600" cy="2015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Taktisches Spielbuch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62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Fundraising - Durchführung des Fundraising-Plans für Ihr Unternehmen</a:t>
            </a:r>
            <a:endParaRPr/>
          </a:p>
        </p:txBody>
      </p:sp>
      <p:sp>
        <p:nvSpPr>
          <p:cNvPr id="90" name="Google Shape;90;p18"/>
          <p:cNvSpPr txBox="1"/>
          <p:nvPr/>
        </p:nvSpPr>
        <p:spPr>
          <a:xfrm>
            <a:off x="3158550" y="3459525"/>
            <a:ext cx="282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accen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1475250" y="3631125"/>
            <a:ext cx="6193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accent1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[Ihr Teamname hier]</a:t>
            </a:r>
            <a:endParaRPr b="1">
              <a:solidFill>
                <a:schemeClr val="accent1"/>
              </a:solidFill>
              <a:highlight>
                <a:srgbClr val="FFFF00"/>
              </a:highlight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[Ihr(e) Name(n) hier]</a:t>
            </a:r>
            <a:endParaRPr>
              <a:solidFill>
                <a:schemeClr val="accent1"/>
              </a:solidFill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  <a:latin typeface="Helvetica Neue Light"/>
                <a:ea typeface="Helvetica Neue Light"/>
                <a:cs typeface="Helvetica Neue Light"/>
                <a:sym typeface="Helvetica Neue Light"/>
              </a:rPr>
              <a:t>[Datum/Semester hier]</a:t>
            </a:r>
            <a:endParaRPr>
              <a:highlight>
                <a:srgbClr val="FFFF00"/>
              </a:highlight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6738" y="311125"/>
            <a:ext cx="1710527" cy="1586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Venture Intro</a:t>
            </a:r>
            <a:endParaRPr sz="1920"/>
          </a:p>
        </p:txBody>
      </p:sp>
      <p:sp>
        <p:nvSpPr>
          <p:cNvPr id="98" name="Google Shape;98;p19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99" name="Google Shape;99;p19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Fügen Sie hier Ihre Unternehmensvorstellung oder Ihren Elevator Pitch ein!</a:t>
            </a:r>
            <a:endParaRPr i="1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00" name="Google Shape;10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Gliederung des Experiments</a:t>
            </a:r>
            <a:endParaRPr sz="1920"/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07" name="Google Shape;10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0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1: Was wollen Sie mit dieser Taktik erreichen?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2: Was ist Ihre Hypothese für diese Taktik?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8A8B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Teil 3: Welches Experiment wollen Sie für diese Taktik durchführen?</a:t>
            </a:r>
            <a:endParaRPr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000" b="1">
              <a:solidFill>
                <a:srgbClr val="8A8B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Quelle der Finanzierung</a:t>
            </a:r>
            <a:endParaRPr sz="1920"/>
          </a:p>
        </p:txBody>
      </p:sp>
      <p:sp>
        <p:nvSpPr>
          <p:cNvPr id="114" name="Google Shape;114;p21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5" name="Google Shape;115;p21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den Prozess, den Sie durchlaufen haben, um die am besten geeignete Finanzierungsquelle zu finden.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Ihre Bewertung jeder von Ihnen in Betracht gezogenen Finanzierungsquelle bei. Dies sollte über VC hinausgehen.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Meilensteine</a:t>
            </a:r>
            <a:endParaRPr sz="1920"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2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Meilensteine, die Sie für Ihre aktuelle und die folgenden Finanzierungsrunden festgelegt haben.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ein Bildschirmfoto dieser längerfristigen Meilensteine (sowohl geschäftlich als auch technisch) und einen Aufruf hinzu: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1. Nicht-linearer Anstieg der Bewertung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2. Entscheidende geschäftliche Meilensteine, die das Fundraising freisetzen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3. Technische Meilensteine, die durch Fundraising freigesetzt werden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4. Quellen für die Validierung Ihrer Etappenziele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chemeClr val="dk2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 dirty="0"/>
              <a:t>Fundraising - Durchführung des Fundraising-Plans für Ihr Unternehmen</a:t>
            </a:r>
            <a:br>
              <a:rPr lang="en" sz="1300" dirty="0"/>
            </a:br>
            <a:r>
              <a:rPr lang="en" sz="1300" b="0" dirty="0">
                <a:highlight>
                  <a:srgbClr val="FFFF00"/>
                </a:highlight>
              </a:rPr>
              <a:t>[Teamname hier eingeben]</a:t>
            </a:r>
            <a:endParaRPr sz="1300" b="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Teaser</a:t>
            </a:r>
            <a:endParaRPr sz="1920"/>
          </a:p>
        </p:txBody>
      </p:sp>
      <p:sp>
        <p:nvSpPr>
          <p:cNvPr id="130" name="Google Shape;130;p23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3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Ihren Einzeiler und Ihre Aufzählungspunkte als Investor.</a:t>
            </a: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i="1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Sie können so viele Folien wie nötig verwenden, um Ihre Arbeit zu präsentieren.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32" name="Google Shape;13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Zielinvestoren</a:t>
            </a:r>
            <a:endParaRPr sz="1920"/>
          </a:p>
        </p:txBody>
      </p:sp>
      <p:sp>
        <p:nvSpPr>
          <p:cNvPr id="138" name="Google Shape;138;p24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39" name="Google Shape;139;p24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 die Liste der 25+ Zielinvestoren, die Sie auf der Grundlage Ihrer Recherchen erstellt haben.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bei, aus denen hervorgeht, wo Sie diese Personen gefunden haben, sowie Ihre Liste.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0" name="Google Shape;14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r>
              <a:rPr lang="en" sz="1300"/>
              <a:t>Fundraising - Durchführung des Fundraising-Plans für Ihr Unternehmen</a:t>
            </a:r>
            <a:br>
              <a:rPr lang="en" sz="1300"/>
            </a:br>
            <a:r>
              <a:rPr lang="en" sz="1300" b="0">
                <a:highlight>
                  <a:srgbClr val="FFFF00"/>
                </a:highlight>
              </a:rPr>
              <a:t>[Teamname hier eingeben]</a:t>
            </a:r>
            <a:endParaRPr sz="13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44594"/>
              <a:buNone/>
            </a:pPr>
            <a:r>
              <a:rPr lang="en" sz="2466"/>
              <a:t>Einführungen</a:t>
            </a:r>
            <a:endParaRPr sz="1920"/>
          </a:p>
        </p:txBody>
      </p:sp>
      <p:sp>
        <p:nvSpPr>
          <p:cNvPr id="146" name="Google Shape;146;p25"/>
          <p:cNvSpPr txBox="1">
            <a:spLocks noGrp="1"/>
          </p:cNvSpPr>
          <p:nvPr>
            <p:ph type="sldNum" idx="12"/>
          </p:nvPr>
        </p:nvSpPr>
        <p:spPr>
          <a:xfrm>
            <a:off x="7329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47" name="Google Shape;147;p25"/>
          <p:cNvSpPr txBox="1"/>
          <p:nvPr/>
        </p:nvSpPr>
        <p:spPr>
          <a:xfrm>
            <a:off x="311700" y="1152475"/>
            <a:ext cx="8552100" cy="3280800"/>
          </a:xfrm>
          <a:prstGeom prst="rect">
            <a:avLst/>
          </a:prstGeom>
          <a:solidFill>
            <a:srgbClr val="CCCCCC">
              <a:alpha val="18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Zeigen Sie uns, an wen Sie sich wenden können, um jeden Investor auf Ihrer Liste vorzustellen.</a:t>
            </a:r>
            <a:endParaRPr b="1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Fügen Sie Screenshots von entweder einer Liste von Intros oder den Verbindungen zu jedem Investor auf der Liste bei.</a:t>
            </a:r>
            <a:endParaRPr>
              <a:solidFill>
                <a:srgbClr val="8A8B8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148" name="Google Shape;14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0500" y="534575"/>
            <a:ext cx="2370908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tartup Tactics">
  <a:themeElements>
    <a:clrScheme name="Simple Light">
      <a:dk1>
        <a:srgbClr val="000000"/>
      </a:dk1>
      <a:lt1>
        <a:srgbClr val="FFFFFF"/>
      </a:lt1>
      <a:dk2>
        <a:srgbClr val="8A8B8C"/>
      </a:dk2>
      <a:lt2>
        <a:srgbClr val="C2C0BF"/>
      </a:lt2>
      <a:accent1>
        <a:srgbClr val="E10100"/>
      </a:accent1>
      <a:accent2>
        <a:srgbClr val="8A8B8C"/>
      </a:accent2>
      <a:accent3>
        <a:srgbClr val="C2C0BF"/>
      </a:accent3>
      <a:accent4>
        <a:srgbClr val="000000"/>
      </a:accent4>
      <a:accent5>
        <a:srgbClr val="0097A7"/>
      </a:accent5>
      <a:accent6>
        <a:srgbClr val="EEFF41"/>
      </a:accent6>
      <a:hlink>
        <a:srgbClr val="E101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859</Words>
  <Application>Microsoft Office PowerPoint</Application>
  <PresentationFormat>Bildschirmpräsentation (16:9)</PresentationFormat>
  <Paragraphs>86</Paragraphs>
  <Slides>13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Helvetica Neue</vt:lpstr>
      <vt:lpstr>Helvetica Neue Light</vt:lpstr>
      <vt:lpstr>Arial</vt:lpstr>
      <vt:lpstr>Startup Tactics</vt:lpstr>
      <vt:lpstr>TEMPLATE</vt:lpstr>
      <vt:lpstr>Taktisches Spielbuch</vt:lpstr>
      <vt:lpstr>Fundraising - Durchführung des Fundraising-Plans für Ihr Unternehmen [Teamname hier eingeben] Venture Intro</vt:lpstr>
      <vt:lpstr>Fundraising - Durchführung des Fundraising-Plans für Ihr Unternehmen [Teamname hier eingeben] Gliederung des Experiments</vt:lpstr>
      <vt:lpstr>Fundraising - Durchführung des Fundraising-Plans für Ihr Unternehmen [Teamname hier eingeben] Quelle der Finanzierung</vt:lpstr>
      <vt:lpstr>Fundraising - Durchführung des Fundraising-Plans für Ihr Unternehmen [Teamname hier eingeben] Meilensteine</vt:lpstr>
      <vt:lpstr>Fundraising - Durchführung des Fundraising-Plans für Ihr Unternehmen [Teamname hier eingeben] Teaser</vt:lpstr>
      <vt:lpstr>Fundraising - Durchführung des Fundraising-Plans für Ihr Unternehmen [Teamname hier eingeben] Zielinvestoren</vt:lpstr>
      <vt:lpstr>Fundraising - Durchführung des Fundraising-Plans für Ihr Unternehmen [Teamname hier eingeben] Einführungen</vt:lpstr>
      <vt:lpstr>Fundraising - Durchführung des Fundraising-Plans für Ihr Unternehmen [Teamname hier eingeben] Weiterleitbare E-Mail</vt:lpstr>
      <vt:lpstr>Fundraising - Durchführung des Fundraising-Plans für Ihr Unternehmen [Teamname hier eingeben] Pipeline</vt:lpstr>
      <vt:lpstr>Fundraising - Durchführung des Fundraising-Plans für Ihr Unternehmen [Teamname hier eingeben] Taktisches Spielbuch</vt:lpstr>
      <vt:lpstr>Fundraising - Durchführung des Fundraising-Plans für Ihr Unternehmen [Teamname hier eingeben] Updates für Unternehmen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keywords>, docId:D5581D81C3FE699373C7143541F9A64D</cp:keywords>
  <cp:lastModifiedBy>Herrmann, Pia</cp:lastModifiedBy>
  <cp:revision>1</cp:revision>
  <dcterms:modified xsi:type="dcterms:W3CDTF">2026-07-24T12:57:31Z</dcterms:modified>
</cp:coreProperties>
</file>