
<file path=[Content_Types].xml><?xml version="1.0" encoding="utf-8"?>
<Types xmlns="http://schemas.openxmlformats.org/package/2006/content-types">
  <Default Extension="jpg" ContentType="image/jpeg"/>
  <Default Extension="fntdata" ContentType="application/x-fontdata"/>
  <Default Extension="xml" ContentType="application/xml"/>
  <Default Extension="png" ContentType="image/png"/>
  <Default Extension="rels" ContentType="application/vnd.openxmlformats-package.relationships+xml"/>
  <Default Extension="psmdcp" ContentType="application/vnd.openxmlformats-package.core-properties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ppt/presentation.xml" Id="rId1" /><Relationship Type="http://schemas.openxmlformats.org/package/2006/relationships/metadata/core-properties" Target="/package/services/metadata/core-properties/aedaa56f35e84efdb6dae973654af140.psmdcp" Id="Rae707cc73396415a" 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SpecialPlsOnTitleSld="0" strictFirstAndLastChars="0" embedTrueTypeFonts="1" saveSubsetFonts="1" autoCompressPictures="0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5143500"/>
  <p:notesSz cx="6858000" cy="9144000"/>
  <p:embeddedFontLst>
    <p:embeddedFont>
      <p:font typeface="Helvetica Neue"/>
      <p:regular r:id="rId23"/>
      <p:bold r:id="rId24"/>
      <p:italic r:id="rId25"/>
      <p:boldItalic r:id="rId26"/>
    </p:embeddedFont>
    <p:embeddedFont>
      <p:font typeface="Helvetica Neue Light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8" Type="http://schemas.openxmlformats.org/officeDocument/2006/relationships/font" Target="fonts/HelveticaNeueLight-bold.fntdata"/><Relationship Id="rId27" Type="http://schemas.openxmlformats.org/officeDocument/2006/relationships/font" Target="fonts/HelveticaNeue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Ligh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HelveticaNeue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c07d6eb1d0_0_2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c07d6eb1d0_0_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c07d6eb1d0_0_3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c07d6eb1d0_0_3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a8ede8ea11_0_1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a8ede8ea11_0_1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a8ede8ea11_0_17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a8ede8ea11_0_17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a8ede8ea11_0_19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a8ede8ea11_0_19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8ede8ea11_0_18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a8ede8ea11_0_18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a8ede8ea11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a8ede8ea11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97c76e39d5_0_1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97c76e39d5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7becf7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7becf7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c07d6eb1d0_0_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c07d6eb1d0_0_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07d6eb1d0_0_1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c07d6eb1d0_0_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c07d6eb1d0_0_2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c07d6eb1d0_0_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a8ede8ea11_0_15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a8ede8ea11_0_15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Black">
  <p:cSld name="CUSTOM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White">
  <p:cSld name="CUSTOM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without background">
  <p:cSld name="TITLE_ONLY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5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l="0" t="9074" r="0" b="0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Interview-Leitfaden</a:t>
            </a:r>
            <a:endParaRPr sz="1920"/>
          </a:p>
        </p:txBody>
      </p:sp>
      <p:sp>
        <p:nvSpPr>
          <p:cNvPr id="154" name="Google Shape;154;p26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Ihren Gesprächsleitfaden für das Team, mit dem Sie die Bewerber befragen werden.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einen Screenshot Ihres Gesprächsleitfadens und der wichtigen Kriterien bei, die Sie den Interviewern mitgeteilt haben.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Entschädigung</a:t>
            </a:r>
            <a:endParaRPr sz="1920"/>
          </a:p>
        </p:txBody>
      </p:sp>
      <p:sp>
        <p:nvSpPr>
          <p:cNvPr id="162" name="Google Shape;162;p27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Ihren Vergütungsplan für den neuen Mitarbeiter.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Bieten Sie eine mehrstufige Vergütung in Form von Bargeld und Aktien an.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Organigramm - nach 1 Jahr</a:t>
            </a:r>
            <a:endParaRPr sz="1920"/>
          </a:p>
        </p:txBody>
      </p:sp>
      <p:sp>
        <p:nvSpPr>
          <p:cNvPr id="170" name="Google Shape;170;p28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 Organigramm in einem Jahr.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alle derzeitigen und künftigen Teammitglieder mit ihren Positionsbezeichnungen und ihrer Berichtsstruktur an.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Organigramm - 2 Jahre später</a:t>
            </a:r>
            <a:endParaRPr sz="1920"/>
          </a:p>
        </p:txBody>
      </p:sp>
      <p:sp>
        <p:nvSpPr>
          <p:cNvPr id="178" name="Google Shape;178;p29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79" name="Google Shape;179;p2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 Organigramm für die nächsten zwei Jahre.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alle derzeitigen und künftigen Teammitglieder mit ihren Positionsbezeichnungen und ihrer Berichtsstruktur an.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Organigramm - 3 Jahre später</a:t>
            </a:r>
            <a:endParaRPr sz="1920"/>
          </a:p>
        </p:txBody>
      </p:sp>
      <p:sp>
        <p:nvSpPr>
          <p:cNvPr id="186" name="Google Shape;186;p30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87" name="Google Shape;187;p3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 Organigramm für die nächsten drei Jahre.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alle derzeitigen und künftigen Teammitglieder mit ihren Positionsbezeichnungen und ihrer Berichtsstruktur an.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8" name="Google Shape;18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Organigramm - 5 Jahre später</a:t>
            </a:r>
            <a:endParaRPr sz="1920"/>
          </a:p>
        </p:txBody>
      </p:sp>
      <p:sp>
        <p:nvSpPr>
          <p:cNvPr id="194" name="Google Shape;194;p31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95" name="Google Shape;195;p3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 Organigramm für die nächsten fünf Jahre.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Geben Sie alle derzeitigen und künftigen Teammitglieder mit ihren Positionsbezeichnungen und ihrer Berichtsstruktur an.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96" name="Google Shape;19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202" name="Google Shape;202;p32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203" name="Google Shape;203;p32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4" name="Google Shape;204;p32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5" name="Google Shape;205;p32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6" name="Google Shape;206;p32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7" name="Google Shape;207;p32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8" name="Google Shape;20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214" name="Google Shape;214;p33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215" name="Google Shape;215;p3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16" name="Google Shape;21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/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Einstellen - Finden und Einarbeiten Ihrer ersten zehn Mitarbeiter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2338" y="350075"/>
            <a:ext cx="1759324" cy="148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Arbeitsbeschreibung</a:t>
            </a:r>
            <a:endParaRPr sz="1920"/>
          </a:p>
        </p:txBody>
      </p:sp>
      <p:sp>
        <p:nvSpPr>
          <p:cNvPr id="114" name="Google Shape;114;p21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Ihre Stellenbeschreibungen für die nächsten 5 Stellen, die Sie besetzen wollen.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einen Screenshot der Stellenbeschreibung ein und heben Sie die wichtigsten Elemente hervor.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Empfehlungs-E-Mail</a:t>
            </a:r>
            <a:endParaRPr sz="1920"/>
          </a:p>
        </p:txBody>
      </p:sp>
      <p:sp>
        <p:nvSpPr>
          <p:cNvPr id="122" name="Google Shape;122;p22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E-Mail, die Sie verfasst haben, um andere um Kandidatenempfehlungen zu bitten.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einen Screenshot der E-Mail bei und geben Sie an, an wen Sie sie gesendet haben.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Werbung</a:t>
            </a:r>
            <a:endParaRPr sz="1920"/>
          </a:p>
        </p:txBody>
      </p:sp>
      <p:sp>
        <p:nvSpPr>
          <p:cNvPr id="130" name="Google Shape;130;p23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uns, wo Sie die Stelle online ausgeschrieben haben.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einen Screenshot der Stellenausschreibung auf einer Drittanbieter-Website bei.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Proaktive Beschaffung</a:t>
            </a:r>
            <a:endParaRPr sz="1920"/>
          </a:p>
        </p:txBody>
      </p:sp>
      <p:sp>
        <p:nvSpPr>
          <p:cNvPr id="138" name="Google Shape;138;p24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uns, wie Sie 5x nach relevanten Bewerbern gesucht haben und auf wen Sie gestoßen sind.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der von Ihnen durchgeführten Suchen einschließlich der Suchfilter und eine Liste der gefundenen Bewerber bei.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Einstellen - Finden und Einarbeiten Ihrer ersten zehn Mitarbeiter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Kandidatenliste</a:t>
            </a:r>
            <a:endParaRPr sz="1920"/>
          </a:p>
        </p:txBody>
      </p:sp>
      <p:sp>
        <p:nvSpPr>
          <p:cNvPr id="146" name="Google Shape;146;p25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eine Liste von mehr als 25 Kandidaten, die Sie proaktiv als </a:t>
            </a: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potenzielle </a:t>
            </a: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Kandidaten für die Stelle </a:t>
            </a: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identifiziert haben</a:t>
            </a: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von ihren Profilen ein.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