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3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embeddedFontLs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Helvetica Neue Light" panose="020B060402020202020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36" y="8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51b9f3a99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51b9f3a99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a4203ffad8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a4203ffad8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a4203ffad8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1a4203ffad8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a4203ffad8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1a4203ffad8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a8ecf5bcce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2a8ecf5bcce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a8ecf5bcce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a8ecf5bcce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a8ecf5bcce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2a8ecf5bcce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97c76e39d5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197c76e39d5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51b9f3a995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151b9f3a995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b8fdc8879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b8fdc8879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c58fed9cba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c58fed9cba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a4203ffad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a4203ffad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a4203ffad8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1a4203ffad8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d11f8723f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1d11f8723f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d11f8723fd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1d11f8723fd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11700" y="818725"/>
            <a:ext cx="8520600" cy="201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1000" y="381000"/>
            <a:ext cx="1514225" cy="106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51" name="Google Shape;51;p11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6" name="Google Shape;56;p1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58" name="Google Shape;58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0997" y="381000"/>
            <a:ext cx="1279252" cy="901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3"/>
          <p:cNvSpPr txBox="1">
            <a:spLocks noGrp="1"/>
          </p:cNvSpPr>
          <p:nvPr>
            <p:ph type="body" idx="1"/>
          </p:nvPr>
        </p:nvSpPr>
        <p:spPr>
          <a:xfrm>
            <a:off x="311700" y="3443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62" name="Google Shape;62;p13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5" name="Google Shape;65;p1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19" name="Google Shape;19;p3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Black">
  <p:cSld name="CUSTOM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White">
  <p:cSld name="CUSTOM_1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28" name="Google Shape;28;p6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37" name="Google Shape;37;p8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without background">
  <p:cSld name="TITLE_ONLY_1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41" name="Google Shape;41;p9"/>
          <p:cNvSpPr/>
          <p:nvPr/>
        </p:nvSpPr>
        <p:spPr>
          <a:xfrm>
            <a:off x="0" y="1332925"/>
            <a:ext cx="4402800" cy="3330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2" name="Google Shape;42;p9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47" name="Google Shape;47;p10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Helvetica Neue"/>
              <a:buNone/>
              <a:defRPr sz="2800" b="1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 Light"/>
              <a:buChar char="●"/>
              <a:defRPr sz="1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●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●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pic>
        <p:nvPicPr>
          <p:cNvPr id="9" name="Google Shape;9;p1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8009701" y="4754657"/>
            <a:ext cx="902524" cy="212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18">
            <a:alphaModFix/>
          </a:blip>
          <a:srcRect t="9074"/>
          <a:stretch/>
        </p:blipFill>
        <p:spPr>
          <a:xfrm>
            <a:off x="197300" y="4754650"/>
            <a:ext cx="950229" cy="2124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startuptactics.net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TEMPLATE</a:t>
            </a:r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Jede Woche müssen Sie ein PDF-Diaprojekt unter Verwendung der taktischen Vorlage einreichen:</a:t>
            </a:r>
            <a:endParaRPr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3619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Venture Intro inklusive aktuellem kurzen Elevator Pitch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Taktische Spielbuchfolie für die Taktik der Woche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Folien, die Ihre Experimente mit der Taktik der Woche zeigen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Aktuelle Informationen über andere Entwicklungen in Ihrem Unternehmen, die mit der Taktik der Woche zu tun haben können oder auch nicht</a:t>
            </a:r>
            <a:endParaRPr sz="2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i="1">
                <a:solidFill>
                  <a:schemeClr val="dk1"/>
                </a:solidFill>
              </a:rPr>
              <a:t>Beispiele: Sechs Folien mit Screenshots, die eine von Ihnen eingerichtete Werbekampagne, das Bildmaterial, die Rohdaten, eine von Ihnen vorgenommene Überarbeitung der Kampagne und die Endergebnisse zeigen - jeweils mit einer schriftlichen Beschreibung dessen, was wir uns ansehen.</a:t>
            </a:r>
            <a:endParaRPr sz="1600" i="1">
              <a:solidFill>
                <a:schemeClr val="dk1"/>
              </a:solidFill>
            </a:endParaRPr>
          </a:p>
        </p:txBody>
      </p:sp>
      <p:sp>
        <p:nvSpPr>
          <p:cNvPr id="81" name="Google Shape;81;p17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7"/>
          <p:cNvSpPr txBox="1"/>
          <p:nvPr/>
        </p:nvSpPr>
        <p:spPr>
          <a:xfrm>
            <a:off x="1440770" y="4663225"/>
            <a:ext cx="61464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E101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Laden Sie alle Startup Tactics-Arbeitsbücher und ergänzende Materialien unter </a:t>
            </a:r>
            <a:r>
              <a:rPr lang="en" sz="1000" b="1" u="sng">
                <a:solidFill>
                  <a:srgbClr val="E10100"/>
                </a:solidFill>
                <a:latin typeface="Helvetica Neue"/>
                <a:ea typeface="Helvetica Neue"/>
                <a:cs typeface="Helvetica Neue"/>
                <a:sym typeface="Helvetica Neu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StartupTactics.net </a:t>
            </a:r>
            <a:r>
              <a:rPr lang="en" sz="1000">
                <a:solidFill>
                  <a:srgbClr val="E101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herunter.</a:t>
            </a:r>
            <a:endParaRPr sz="1000">
              <a:solidFill>
                <a:srgbClr val="E101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Vertrieb - Frühzeitige Generierung von Kundennachfrage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Überzeugende Inhalte</a:t>
            </a:r>
            <a:endParaRPr sz="1920"/>
          </a:p>
        </p:txBody>
      </p:sp>
      <p:sp>
        <p:nvSpPr>
          <p:cNvPr id="154" name="Google Shape;154;p26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155" name="Google Shape;155;p26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3 Outreach-E-Mails oder -Nachrichten, die Sie hier verfasst haben.</a:t>
            </a:r>
            <a:b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Fügen Sie Anmerkungen zu den wichtigsten Komponenten hinzu, die Ihren Outreach-Inhalt stark machen.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i="1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Sie können so viele Folien wie nötig verwenden, um Ihre Arbeit vorzustellen.</a:t>
            </a:r>
            <a:endParaRPr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56" name="Google Shape;15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Vertrieb - Frühzeitige Generierung von Kundennachfrage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Sequenz</a:t>
            </a:r>
            <a:endParaRPr sz="1920"/>
          </a:p>
        </p:txBody>
      </p:sp>
      <p:sp>
        <p:nvSpPr>
          <p:cNvPr id="162" name="Google Shape;162;p27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163" name="Google Shape;163;p27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die von Ihnen entworfenen Sequenzen für die Outbound-Ansprache.</a:t>
            </a:r>
            <a:b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Sie sollten die Kadenz/den Zeitrahmen, die Medien und den Inhalt der nachfolgenden Nachricht angeben.</a:t>
            </a:r>
            <a:endParaRPr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64" name="Google Shape;16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Vertrieb - Frühzeitige Generierung von Kundennachfrage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Nachrichten</a:t>
            </a:r>
            <a:endParaRPr sz="1920"/>
          </a:p>
        </p:txBody>
      </p:sp>
      <p:sp>
        <p:nvSpPr>
          <p:cNvPr id="170" name="Google Shape;170;p28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171" name="Google Shape;171;p28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25x ausgehende Outreach-Nachrichten, die Sie hier tatsächlich gesendet haben.</a:t>
            </a:r>
            <a:br>
              <a:rPr lang="en" b="1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dirty="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Dies kann ein Screenshot einer E-Mail sein. Sie sollten Anmerkungen und/oder Bildschirmfotos</a:t>
            </a:r>
            <a:br>
              <a:rPr lang="en" dirty="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dirty="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der Antworten, die Sie erhalten haben hinzufügen.</a:t>
            </a:r>
            <a:br>
              <a:rPr lang="en" dirty="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 dirty="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i="1" dirty="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Sie können so viele Folien wie nötig verwenden, um Ihre Arbeit zu präsentieren.</a:t>
            </a:r>
            <a:endParaRPr dirty="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72" name="Google Shape;17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Vertrieb - Frühzeitige Generierung von Kundennachfrage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Antworten</a:t>
            </a:r>
            <a:endParaRPr sz="1920"/>
          </a:p>
        </p:txBody>
      </p:sp>
      <p:sp>
        <p:nvSpPr>
          <p:cNvPr id="178" name="Google Shape;178;p29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179" name="Google Shape;179;p29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die Antworten, die Sie hier erhalten haben.</a:t>
            </a:r>
            <a:br>
              <a:rPr lang="en" b="1" dirty="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dirty="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Dies kann ein Screenshot einer E-Mail sein. </a:t>
            </a: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Sie sollten Anmerkungen und/oder Bildschirmfotos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der Antworten, die Sie erhalten haben hinzufügen.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i="1" dirty="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Sie können so viele Folien wie nötig verwenden, um Ihre Arbeit zu präsentieren.</a:t>
            </a:r>
            <a:endParaRPr dirty="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80" name="Google Shape;18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Vertrieb - Frühzeitige Generierung von Kundennachfrage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Ergebnisse</a:t>
            </a:r>
            <a:endParaRPr sz="1920"/>
          </a:p>
        </p:txBody>
      </p:sp>
      <p:sp>
        <p:nvSpPr>
          <p:cNvPr id="186" name="Google Shape;186;p30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187" name="Google Shape;187;p30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die Ergebnisse der Outbound-Kampagnen für jedes Ihrer Zielprofile.</a:t>
            </a:r>
            <a:b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Sie müssen Daten für jedes Zielprofil angeben. Fassen Sie die Ergebnisse zusammen.</a:t>
            </a:r>
            <a:endParaRPr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88" name="Google Shape;18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Vertrieb - Frühzeitige Generierung von Kundennachfrage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Taktisches Spielbuch</a:t>
            </a:r>
            <a:endParaRPr sz="1920"/>
          </a:p>
        </p:txBody>
      </p:sp>
      <p:sp>
        <p:nvSpPr>
          <p:cNvPr id="194" name="Google Shape;194;p31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195" name="Google Shape;195;p31"/>
          <p:cNvSpPr txBox="1"/>
          <p:nvPr/>
        </p:nvSpPr>
        <p:spPr>
          <a:xfrm>
            <a:off x="3198825" y="1152475"/>
            <a:ext cx="5630400" cy="23616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Welche Schritte haben Sie unternommen, um diese Taktik umzusetzen?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[Schritt 1]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[Schritt 2]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[Schritt 3]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...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800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6" name="Google Shape;196;p31"/>
          <p:cNvSpPr txBox="1"/>
          <p:nvPr/>
        </p:nvSpPr>
        <p:spPr>
          <a:xfrm>
            <a:off x="311700" y="2740075"/>
            <a:ext cx="2743200" cy="18117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verhält sich diese Taktik zu früheren Taktiken?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97" name="Google Shape;197;p31"/>
          <p:cNvSpPr txBox="1"/>
          <p:nvPr/>
        </p:nvSpPr>
        <p:spPr>
          <a:xfrm>
            <a:off x="6085950" y="3648725"/>
            <a:ext cx="2743200" cy="9030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können Sie diese Taktik in Zukunft nutzen?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98" name="Google Shape;198;p31"/>
          <p:cNvSpPr txBox="1"/>
          <p:nvPr/>
        </p:nvSpPr>
        <p:spPr>
          <a:xfrm>
            <a:off x="311700" y="1152475"/>
            <a:ext cx="2743200" cy="1453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bezieht sich diese Taktik auf Ihr Unternehmen?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99" name="Google Shape;199;p31"/>
          <p:cNvSpPr txBox="1"/>
          <p:nvPr/>
        </p:nvSpPr>
        <p:spPr>
          <a:xfrm>
            <a:off x="3198825" y="3648825"/>
            <a:ext cx="2743200" cy="9030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kann diese Taktik Ihr Unternehmen voranbringen?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800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00" name="Google Shape;20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Vertrieb - Frühzeitige Generierung von Kundennachfrage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Updates für Unternehmen</a:t>
            </a:r>
            <a:endParaRPr sz="1920"/>
          </a:p>
        </p:txBody>
      </p:sp>
      <p:sp>
        <p:nvSpPr>
          <p:cNvPr id="206" name="Google Shape;206;p32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sp>
        <p:nvSpPr>
          <p:cNvPr id="207" name="Google Shape;207;p32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Fügen Sie einige Folien ein, die über die Fortschritte Ihres Vorhabens informieren.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Diese Aktualisierungen können sich auf jeden Aspekt der Entwicklung Ihres Unternehmens beziehen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und müssen nicht unbedingt mit der Taktik der Woche zu tun haben.</a:t>
            </a:r>
            <a:endParaRPr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i="1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Bitte vervielfältigen Sie diese Folie für jede Aktualisierung Ihres Unternehmens.</a:t>
            </a:r>
            <a:endParaRPr i="1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208" name="Google Shape;20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ctrTitle"/>
          </p:nvPr>
        </p:nvSpPr>
        <p:spPr>
          <a:xfrm>
            <a:off x="311700" y="818725"/>
            <a:ext cx="8520600" cy="201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Taktisches Spielbuch</a:t>
            </a:r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Vertrieb - Frühzeitige Generierung von Kundennachfrage</a:t>
            </a:r>
            <a:endParaRPr/>
          </a:p>
        </p:txBody>
      </p:sp>
      <p:sp>
        <p:nvSpPr>
          <p:cNvPr id="90" name="Google Shape;90;p18"/>
          <p:cNvSpPr txBox="1"/>
          <p:nvPr/>
        </p:nvSpPr>
        <p:spPr>
          <a:xfrm>
            <a:off x="3158550" y="3459525"/>
            <a:ext cx="2826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91" name="Google Shape;91;p18"/>
          <p:cNvSpPr txBox="1"/>
          <p:nvPr/>
        </p:nvSpPr>
        <p:spPr>
          <a:xfrm>
            <a:off x="1475250" y="3631125"/>
            <a:ext cx="61935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[Ihr Teamname hier]</a:t>
            </a:r>
            <a:endParaRPr b="1">
              <a:solidFill>
                <a:schemeClr val="accent1"/>
              </a:solidFill>
              <a:highlight>
                <a:srgbClr val="FFFF00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highlight>
                  <a:srgbClr val="FFFF00"/>
                </a:highlight>
                <a:latin typeface="Helvetica Neue Light"/>
                <a:ea typeface="Helvetica Neue Light"/>
                <a:cs typeface="Helvetica Neue Light"/>
                <a:sym typeface="Helvetica Neue Light"/>
              </a:rPr>
              <a:t>[Ihr(e) Name(n) hier]</a:t>
            </a:r>
            <a:endParaRPr>
              <a:solidFill>
                <a:schemeClr val="accent1"/>
              </a:solidFill>
              <a:highlight>
                <a:srgbClr val="FFFF00"/>
              </a:highlight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  <a:latin typeface="Helvetica Neue Light"/>
                <a:ea typeface="Helvetica Neue Light"/>
                <a:cs typeface="Helvetica Neue Light"/>
                <a:sym typeface="Helvetica Neue Light"/>
              </a:rPr>
              <a:t>[Datum/Semester hier]</a:t>
            </a:r>
            <a:endParaRPr>
              <a:highlight>
                <a:srgbClr val="FFFF00"/>
              </a:highlight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92" name="Google Shape;9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97386" y="484002"/>
            <a:ext cx="1349223" cy="1468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Vertrieb - Frühzeitige Generierung von Kundennachfrage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Venture Intro</a:t>
            </a:r>
            <a:endParaRPr sz="1920"/>
          </a:p>
        </p:txBody>
      </p:sp>
      <p:sp>
        <p:nvSpPr>
          <p:cNvPr id="98" name="Google Shape;98;p19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99" name="Google Shape;99;p19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Fügen Sie hier Ihre Unternehmensvorstellung oder Ihren Elevator Pitch ein!</a:t>
            </a:r>
            <a:endParaRPr i="1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00" name="Google Shape;10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Vertrieb - Frühzeitige Generierung von Kundennachfrage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Gliederung des Experiments</a:t>
            </a:r>
            <a:endParaRPr sz="1920"/>
          </a:p>
        </p:txBody>
      </p:sp>
      <p:sp>
        <p:nvSpPr>
          <p:cNvPr id="106" name="Google Shape;106;p20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107" name="Google Shape;10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0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Teil 1: Was wollen Sie mit dieser Taktik erreichen?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Teil 2: Was ist Ihre Hypothese für diese Taktik?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Teil 3: Welches Experiment wollen Sie für diese Taktik durchführen?</a:t>
            </a:r>
            <a:endParaRPr b="1">
              <a:solidFill>
                <a:srgbClr val="8A8B8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 b="1">
              <a:solidFill>
                <a:srgbClr val="8A8B8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000" b="1">
              <a:solidFill>
                <a:srgbClr val="8A8B8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Vertrieb - Frühzeitige Generierung von Kundennachfrage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Ziele - Unternehmen (falls B2B)</a:t>
            </a:r>
            <a:endParaRPr sz="1920"/>
          </a:p>
        </p:txBody>
      </p:sp>
      <p:sp>
        <p:nvSpPr>
          <p:cNvPr id="114" name="Google Shape;114;p21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15" name="Google Shape;115;p21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den Ort, an dem Sie eine Liste von Zielunternehmen gefunden haben (falls B2B).</a:t>
            </a:r>
            <a:b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Dies könnte ein Screenshot einer Website oder eines Verzeichnisses sein, auf der Sie eine Liste von Zielunternehmen gefunden haben.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16" name="Google Shape;11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Vertrieb - Frühzeitige Generierung von Kundennachfrage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Ziele - Profile</a:t>
            </a:r>
            <a:endParaRPr sz="1920"/>
          </a:p>
        </p:txBody>
      </p:sp>
      <p:sp>
        <p:nvSpPr>
          <p:cNvPr id="122" name="Google Shape;122;p22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23" name="Google Shape;123;p22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die Profile von 3 Arten von Personen, die Sie mit Outbound Outreach ansprechen wollen.</a:t>
            </a:r>
            <a:b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Dies ist eine Liste von Berufsbezeichnungen, demografischen und psychografischen Merkmalen usw. für drei verschiedene potenzielle Endnutzer.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i="1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Sie können so viele Folien wie nötig verwenden, um Ihre Arbeit vorzustellen.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24" name="Google Shape;12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dirty="0"/>
              <a:t>Vertrieb - Frühzeitige Generierung von Kundennachfrage</a:t>
            </a:r>
            <a:br>
              <a:rPr lang="en" sz="1300" dirty="0"/>
            </a:br>
            <a:r>
              <a:rPr lang="en" sz="1300" b="0" dirty="0">
                <a:highlight>
                  <a:srgbClr val="FFFF00"/>
                </a:highlight>
              </a:rPr>
              <a:t>[Teamname hier eingeben]</a:t>
            </a:r>
            <a:endParaRPr sz="1300" b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 dirty="0"/>
              <a:t>Lead-Liste für Profil 1</a:t>
            </a:r>
            <a:endParaRPr sz="1920" dirty="0"/>
          </a:p>
        </p:txBody>
      </p:sp>
      <p:sp>
        <p:nvSpPr>
          <p:cNvPr id="130" name="Google Shape;130;p23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31" name="Google Shape;131;p23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die Lead-Liste, die Sie mit mehr als 50 Personen für das erste Profil erstellt haben, das Sie hier ansprechen.</a:t>
            </a:r>
            <a:b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Ihre Lead-Liste sollte alle Datenattribute einschließlich der Kontaktinformationen enthalten.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i="1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Sie können so viele Folien wie nötig verwenden, um Ihre Arbeit zu präsentieren.</a:t>
            </a:r>
            <a:endParaRPr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32" name="Google Shape;13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dirty="0"/>
              <a:t>Vertrieb - Frühzeitige Generierung von Kundennachfrage</a:t>
            </a:r>
            <a:br>
              <a:rPr lang="en" sz="1300" dirty="0"/>
            </a:br>
            <a:r>
              <a:rPr lang="en" sz="1300" b="0" dirty="0">
                <a:highlight>
                  <a:srgbClr val="FFFF00"/>
                </a:highlight>
              </a:rPr>
              <a:t>[Teamname hier eingeben]</a:t>
            </a:r>
            <a:endParaRPr sz="1300" b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 dirty="0"/>
              <a:t>Lead-Liste für Profil 2</a:t>
            </a:r>
            <a:endParaRPr sz="1920" dirty="0"/>
          </a:p>
        </p:txBody>
      </p:sp>
      <p:sp>
        <p:nvSpPr>
          <p:cNvPr id="138" name="Google Shape;138;p24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39" name="Google Shape;139;p24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die Lead-Liste, die Sie mit mehr als 50 Personen für das zweite Profil erstellt haben, das Sie hier ansprechen.</a:t>
            </a:r>
            <a:b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Ihre Lead-Liste sollte alle Datenattribute einschließlich der Kontaktinformationen enthalten.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i="1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Sie können so viele Folien wie nötig verwenden, um Ihre Arbeit zu präsentieren.</a:t>
            </a:r>
            <a:endParaRPr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40" name="Google Shape;14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dirty="0"/>
              <a:t>Vertrieb - Frühzeitige Generierung von Kundennachfrage</a:t>
            </a:r>
            <a:br>
              <a:rPr lang="en" sz="1300" dirty="0"/>
            </a:br>
            <a:r>
              <a:rPr lang="en" sz="1300" b="0" dirty="0">
                <a:highlight>
                  <a:srgbClr val="FFFF00"/>
                </a:highlight>
              </a:rPr>
              <a:t>[Teamname hier eingeben]</a:t>
            </a:r>
            <a:endParaRPr sz="1300" b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 dirty="0"/>
              <a:t>Lead-Liste für Profil 3</a:t>
            </a:r>
            <a:endParaRPr sz="1920" dirty="0"/>
          </a:p>
        </p:txBody>
      </p:sp>
      <p:sp>
        <p:nvSpPr>
          <p:cNvPr id="146" name="Google Shape;146;p25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147" name="Google Shape;147;p25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die Lead-Liste, die Sie für das 3. Profil, auf das Sie hier abzielen, mit 50+ Personen erstellt haben.</a:t>
            </a:r>
            <a:b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Ihre Lead-Liste sollte alle Datenattribute einschließlich der Kontaktinformationen enthalten.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i="1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Sie können so viele Folien wie nötig verwenden, um Ihre Arbeit zu präsentieren.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48" name="Google Shape;14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artup Tactics">
  <a:themeElements>
    <a:clrScheme name="Simple Light">
      <a:dk1>
        <a:srgbClr val="000000"/>
      </a:dk1>
      <a:lt1>
        <a:srgbClr val="FFFFFF"/>
      </a:lt1>
      <a:dk2>
        <a:srgbClr val="8A8B8C"/>
      </a:dk2>
      <a:lt2>
        <a:srgbClr val="C2C0BF"/>
      </a:lt2>
      <a:accent1>
        <a:srgbClr val="E10100"/>
      </a:accent1>
      <a:accent2>
        <a:srgbClr val="8A8B8C"/>
      </a:accent2>
      <a:accent3>
        <a:srgbClr val="C2C0BF"/>
      </a:accent3>
      <a:accent4>
        <a:srgbClr val="000000"/>
      </a:accent4>
      <a:accent5>
        <a:srgbClr val="0097A7"/>
      </a:accent5>
      <a:accent6>
        <a:srgbClr val="EEFF41"/>
      </a:accent6>
      <a:hlink>
        <a:srgbClr val="E101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1029</Words>
  <Application>Microsoft Office PowerPoint</Application>
  <PresentationFormat>Bildschirmpräsentation (16:9)</PresentationFormat>
  <Paragraphs>92</Paragraphs>
  <Slides>16</Slides>
  <Notes>16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0" baseType="lpstr">
      <vt:lpstr>Helvetica Neue</vt:lpstr>
      <vt:lpstr>Helvetica Neue Light</vt:lpstr>
      <vt:lpstr>Arial</vt:lpstr>
      <vt:lpstr>Startup Tactics</vt:lpstr>
      <vt:lpstr>TEMPLATE</vt:lpstr>
      <vt:lpstr>Taktisches Spielbuch</vt:lpstr>
      <vt:lpstr>Vertrieb - Frühzeitige Generierung von Kundennachfrage [Teamname hier eingeben] Venture Intro</vt:lpstr>
      <vt:lpstr>Vertrieb - Frühzeitige Generierung von Kundennachfrage [Teamname hier eingeben] Gliederung des Experiments</vt:lpstr>
      <vt:lpstr>Vertrieb - Frühzeitige Generierung von Kundennachfrage [Teamname hier eingeben] Ziele - Unternehmen (falls B2B)</vt:lpstr>
      <vt:lpstr>Vertrieb - Frühzeitige Generierung von Kundennachfrage [Teamname hier eingeben] Ziele - Profile</vt:lpstr>
      <vt:lpstr>Vertrieb - Frühzeitige Generierung von Kundennachfrage [Teamname hier eingeben] Lead-Liste für Profil 1</vt:lpstr>
      <vt:lpstr>Vertrieb - Frühzeitige Generierung von Kundennachfrage [Teamname hier eingeben] Lead-Liste für Profil 2</vt:lpstr>
      <vt:lpstr>Vertrieb - Frühzeitige Generierung von Kundennachfrage [Teamname hier eingeben] Lead-Liste für Profil 3</vt:lpstr>
      <vt:lpstr>Vertrieb - Frühzeitige Generierung von Kundennachfrage [Teamname hier eingeben] Überzeugende Inhalte</vt:lpstr>
      <vt:lpstr>Vertrieb - Frühzeitige Generierung von Kundennachfrage [Teamname hier eingeben] Sequenz</vt:lpstr>
      <vt:lpstr>Vertrieb - Frühzeitige Generierung von Kundennachfrage [Teamname hier eingeben] Nachrichten</vt:lpstr>
      <vt:lpstr>Vertrieb - Frühzeitige Generierung von Kundennachfrage [Teamname hier eingeben] Antworten</vt:lpstr>
      <vt:lpstr>Vertrieb - Frühzeitige Generierung von Kundennachfrage [Teamname hier eingeben] Ergebnisse</vt:lpstr>
      <vt:lpstr>Vertrieb - Frühzeitige Generierung von Kundennachfrage [Teamname hier eingeben] Taktisches Spielbuch</vt:lpstr>
      <vt:lpstr>Vertrieb - Frühzeitige Generierung von Kundennachfrage [Teamname hier eingeben] Updates für Unternehmen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keywords>, docId:653E1A16F3ACFC871E49883E7B0DD806</cp:keywords>
  <cp:lastModifiedBy>Herrmann, Pia</cp:lastModifiedBy>
  <cp:revision>1</cp:revision>
  <dcterms:modified xsi:type="dcterms:W3CDTF">2026-07-24T12:45:24Z</dcterms:modified>
</cp:coreProperties>
</file>