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3"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Helvetica Neue" panose="020B0604020202020204" charset="0"/>
      <p:regular r:id="rId16"/>
      <p:bold r:id="rId17"/>
      <p:italic r:id="rId18"/>
      <p:boldItalic r:id="rId19"/>
    </p:embeddedFont>
    <p:embeddedFont>
      <p:font typeface="Helvetica Neue Light"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36" y="8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51b9f3a99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51b9f3a99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bf73f42131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1bf73f42131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bf73f42131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bf73f42131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ed888c0aa0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ed888c0aa0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97c76e39d5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97c76e39d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51b9f3a995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51b9f3a99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b8fc48a57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b8fc48a57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c58fed9cba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c58fed9cba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bf73f42131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bf73f4213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bf73f42131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bf73f4213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bf73f42131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bf73f42131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bf73f42131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bf73f42131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311700" y="818725"/>
            <a:ext cx="8520600" cy="2015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300"/>
              <a:buNone/>
              <a:defRPr sz="43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311700" y="2834125"/>
            <a:ext cx="8520600" cy="62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15" name="Google Shape;15;p2"/>
          <p:cNvPicPr preferRelativeResize="0"/>
          <p:nvPr/>
        </p:nvPicPr>
        <p:blipFill>
          <a:blip r:embed="rId2">
            <a:alphaModFix/>
          </a:blip>
          <a:stretch>
            <a:fillRect/>
          </a:stretch>
        </p:blipFill>
        <p:spPr>
          <a:xfrm>
            <a:off x="381000" y="381000"/>
            <a:ext cx="1514225" cy="10676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8"/>
        <p:cNvGrpSpPr/>
        <p:nvPr/>
      </p:nvGrpSpPr>
      <p:grpSpPr>
        <a:xfrm>
          <a:off x="0" y="0"/>
          <a:ext cx="0" cy="0"/>
          <a:chOff x="0" y="0"/>
          <a:chExt cx="0" cy="0"/>
        </a:xfrm>
      </p:grpSpPr>
      <p:sp>
        <p:nvSpPr>
          <p:cNvPr id="49" name="Google Shape;49;p1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0" name="Google Shape;50;p11"/>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51" name="Google Shape;51;p11"/>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
        <p:nvSpPr>
          <p:cNvPr id="54" name="Google Shape;54;p1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5" name="Google Shape;55;p1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6" name="Google Shape;56;p12"/>
          <p:cNvSpPr/>
          <p:nvPr/>
        </p:nvSpPr>
        <p:spPr>
          <a:xfrm>
            <a:off x="4572000" y="-125"/>
            <a:ext cx="4572000" cy="51435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pic>
        <p:nvPicPr>
          <p:cNvPr id="58" name="Google Shape;58;p12"/>
          <p:cNvPicPr preferRelativeResize="0"/>
          <p:nvPr/>
        </p:nvPicPr>
        <p:blipFill>
          <a:blip r:embed="rId2">
            <a:alphaModFix/>
          </a:blip>
          <a:stretch>
            <a:fillRect/>
          </a:stretch>
        </p:blipFill>
        <p:spPr>
          <a:xfrm>
            <a:off x="380997" y="381000"/>
            <a:ext cx="1279252" cy="90197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311700" y="3443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61" name="Google Shape;61;p13"/>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62" name="Google Shape;62;p13"/>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3"/>
        <p:cNvGrpSpPr/>
        <p:nvPr/>
      </p:nvGrpSpPr>
      <p:grpSpPr>
        <a:xfrm>
          <a:off x="0" y="0"/>
          <a:ext cx="0" cy="0"/>
          <a:chOff x="0" y="0"/>
          <a:chExt cx="0" cy="0"/>
        </a:xfrm>
      </p:grpSpPr>
      <p:sp>
        <p:nvSpPr>
          <p:cNvPr id="64" name="Google Shape;64;p14"/>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5" name="Google Shape;65;p14"/>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66" name="Google Shape;66;p14"/>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67" name="Google Shape;67;p14"/>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15"/>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 name="Google Shape;72;p1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73" name="Google Shape;73;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‹Nr.›</a:t>
            </a:fld>
            <a:endParaRPr/>
          </a:p>
        </p:txBody>
      </p:sp>
      <p:pic>
        <p:nvPicPr>
          <p:cNvPr id="74" name="Google Shape;74;p16"/>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19" name="Google Shape;19;p3"/>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 Black">
  <p:cSld name="CUSTOM">
    <p:spTree>
      <p:nvGrpSpPr>
        <p:cNvPr id="1" name="Shape 20"/>
        <p:cNvGrpSpPr/>
        <p:nvPr/>
      </p:nvGrpSpPr>
      <p:grpSpPr>
        <a:xfrm>
          <a:off x="0" y="0"/>
          <a:ext cx="0" cy="0"/>
          <a:chOff x="0" y="0"/>
          <a:chExt cx="0" cy="0"/>
        </a:xfrm>
      </p:grpSpPr>
      <p:sp>
        <p:nvSpPr>
          <p:cNvPr id="21" name="Google Shape;21;p4"/>
          <p:cNvSpPr/>
          <p:nvPr/>
        </p:nvSpPr>
        <p:spPr>
          <a:xfrm>
            <a:off x="0" y="0"/>
            <a:ext cx="9144000" cy="51435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 White">
  <p:cSld name="CUSTOM_1">
    <p:spTree>
      <p:nvGrpSpPr>
        <p:cNvPr id="1" name="Shape 22"/>
        <p:cNvGrpSpPr/>
        <p:nvPr/>
      </p:nvGrpSpPr>
      <p:grpSpPr>
        <a:xfrm>
          <a:off x="0" y="0"/>
          <a:ext cx="0" cy="0"/>
          <a:chOff x="0" y="0"/>
          <a:chExt cx="0" cy="0"/>
        </a:xfrm>
      </p:grpSpPr>
      <p:sp>
        <p:nvSpPr>
          <p:cNvPr id="23" name="Google Shape;23;p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7" name="Google Shape;27;p6"/>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atin typeface="Helvetica Neue Light"/>
                <a:ea typeface="Helvetica Neue Light"/>
                <a:cs typeface="Helvetica Neue Light"/>
                <a:sym typeface="Helvetica Neue Light"/>
              </a:defRPr>
            </a:lvl1pPr>
            <a:lvl2pPr lvl="1">
              <a:buNone/>
              <a:defRPr>
                <a:latin typeface="Helvetica Neue Light"/>
                <a:ea typeface="Helvetica Neue Light"/>
                <a:cs typeface="Helvetica Neue Light"/>
                <a:sym typeface="Helvetica Neue Light"/>
              </a:defRPr>
            </a:lvl2pPr>
            <a:lvl3pPr lvl="2">
              <a:buNone/>
              <a:defRPr>
                <a:latin typeface="Helvetica Neue Light"/>
                <a:ea typeface="Helvetica Neue Light"/>
                <a:cs typeface="Helvetica Neue Light"/>
                <a:sym typeface="Helvetica Neue Light"/>
              </a:defRPr>
            </a:lvl3pPr>
            <a:lvl4pPr lvl="3">
              <a:buNone/>
              <a:defRPr>
                <a:latin typeface="Helvetica Neue Light"/>
                <a:ea typeface="Helvetica Neue Light"/>
                <a:cs typeface="Helvetica Neue Light"/>
                <a:sym typeface="Helvetica Neue Light"/>
              </a:defRPr>
            </a:lvl4pPr>
            <a:lvl5pPr lvl="4">
              <a:buNone/>
              <a:defRPr>
                <a:latin typeface="Helvetica Neue Light"/>
                <a:ea typeface="Helvetica Neue Light"/>
                <a:cs typeface="Helvetica Neue Light"/>
                <a:sym typeface="Helvetica Neue Light"/>
              </a:defRPr>
            </a:lvl5pPr>
            <a:lvl6pPr lvl="5">
              <a:buNone/>
              <a:defRPr>
                <a:latin typeface="Helvetica Neue Light"/>
                <a:ea typeface="Helvetica Neue Light"/>
                <a:cs typeface="Helvetica Neue Light"/>
                <a:sym typeface="Helvetica Neue Light"/>
              </a:defRPr>
            </a:lvl6pPr>
            <a:lvl7pPr lvl="6">
              <a:buNone/>
              <a:defRPr>
                <a:latin typeface="Helvetica Neue Light"/>
                <a:ea typeface="Helvetica Neue Light"/>
                <a:cs typeface="Helvetica Neue Light"/>
                <a:sym typeface="Helvetica Neue Light"/>
              </a:defRPr>
            </a:lvl7pPr>
            <a:lvl8pPr lvl="7">
              <a:buNone/>
              <a:defRPr>
                <a:latin typeface="Helvetica Neue Light"/>
                <a:ea typeface="Helvetica Neue Light"/>
                <a:cs typeface="Helvetica Neue Light"/>
                <a:sym typeface="Helvetica Neue Light"/>
              </a:defRPr>
            </a:lvl8pPr>
            <a:lvl9pPr lvl="8">
              <a:buNone/>
              <a:defRPr>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
              <a:t>‹Nr.›</a:t>
            </a:fld>
            <a:endParaRPr/>
          </a:p>
        </p:txBody>
      </p:sp>
      <p:pic>
        <p:nvPicPr>
          <p:cNvPr id="28" name="Google Shape;28;p6"/>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 name="Google Shape;33;p7"/>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8"/>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37" name="Google Shape;37;p8"/>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without background">
  <p:cSld name="TITLE_ONLY_1">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40" name="Google Shape;40;p9"/>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
        <p:nvSpPr>
          <p:cNvPr id="41" name="Google Shape;41;p9"/>
          <p:cNvSpPr/>
          <p:nvPr/>
        </p:nvSpPr>
        <p:spPr>
          <a:xfrm>
            <a:off x="0" y="1332925"/>
            <a:ext cx="4402800" cy="3330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 name="Google Shape;42;p9"/>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5" name="Google Shape;45;p1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6" name="Google Shape;46;p10"/>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47" name="Google Shape;47;p10"/>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7329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sp>
        <p:nvSpPr>
          <p:cNvPr id="7" name="Google Shape;7;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Helvetica Neue"/>
              <a:buNone/>
              <a:defRPr sz="2800" b="1">
                <a:solidFill>
                  <a:schemeClr val="accent1"/>
                </a:solidFill>
                <a:latin typeface="Helvetica Neue"/>
                <a:ea typeface="Helvetica Neue"/>
                <a:cs typeface="Helvetica Neue"/>
                <a:sym typeface="Helvetica Neue"/>
              </a:defRPr>
            </a:lvl1pPr>
            <a:lvl2pPr lvl="1">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2pPr>
            <a:lvl3pPr lvl="2">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3pPr>
            <a:lvl4pPr lvl="3">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4pPr>
            <a:lvl5pPr lvl="4">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5pPr>
            <a:lvl6pPr lvl="5">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6pPr>
            <a:lvl7pPr lvl="6">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7pPr>
            <a:lvl8pPr lvl="7">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8pPr>
            <a:lvl9pPr lvl="8">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9pPr>
          </a:lstStyle>
          <a:p>
            <a:endParaRPr/>
          </a:p>
        </p:txBody>
      </p:sp>
      <p:sp>
        <p:nvSpPr>
          <p:cNvPr id="8" name="Google Shape;8;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Helvetica Neue Light"/>
              <a:buChar char="●"/>
              <a:defRPr sz="1800">
                <a:solidFill>
                  <a:schemeClr val="dk1"/>
                </a:solidFill>
                <a:latin typeface="Helvetica Neue Light"/>
                <a:ea typeface="Helvetica Neue Light"/>
                <a:cs typeface="Helvetica Neue Light"/>
                <a:sym typeface="Helvetica Neue Light"/>
              </a:defRPr>
            </a:lvl1pPr>
            <a:lvl2pPr marL="914400" lvl="1"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2pPr>
            <a:lvl3pPr marL="1371600" lvl="2"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3pPr>
            <a:lvl4pPr marL="1828800" lvl="3"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4pPr>
            <a:lvl5pPr marL="2286000" lvl="4"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5pPr>
            <a:lvl6pPr marL="2743200" lvl="5"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6pPr>
            <a:lvl7pPr marL="3200400" lvl="6"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7pPr>
            <a:lvl8pPr marL="3657600" lvl="7"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8pPr>
            <a:lvl9pPr marL="4114800" lvl="8"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9pPr>
          </a:lstStyle>
          <a:p>
            <a:endParaRPr/>
          </a:p>
        </p:txBody>
      </p:sp>
      <p:pic>
        <p:nvPicPr>
          <p:cNvPr id="9" name="Google Shape;9;p1"/>
          <p:cNvPicPr preferRelativeResize="0"/>
          <p:nvPr/>
        </p:nvPicPr>
        <p:blipFill>
          <a:blip r:embed="rId17">
            <a:alphaModFix/>
          </a:blip>
          <a:stretch>
            <a:fillRect/>
          </a:stretch>
        </p:blipFill>
        <p:spPr>
          <a:xfrm>
            <a:off x="8009701" y="4754657"/>
            <a:ext cx="902524" cy="212397"/>
          </a:xfrm>
          <a:prstGeom prst="rect">
            <a:avLst/>
          </a:prstGeom>
          <a:noFill/>
          <a:ln>
            <a:noFill/>
          </a:ln>
        </p:spPr>
      </p:pic>
      <p:pic>
        <p:nvPicPr>
          <p:cNvPr id="10" name="Google Shape;10;p1"/>
          <p:cNvPicPr preferRelativeResize="0"/>
          <p:nvPr/>
        </p:nvPicPr>
        <p:blipFill rotWithShape="1">
          <a:blip r:embed="rId18">
            <a:alphaModFix/>
          </a:blip>
          <a:srcRect t="9074"/>
          <a:stretch/>
        </p:blipFill>
        <p:spPr>
          <a:xfrm>
            <a:off x="197300" y="4754650"/>
            <a:ext cx="950229" cy="2124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http://startuptactics.ne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TEMPLATE</a:t>
            </a:r>
            <a:endParaRPr/>
          </a:p>
        </p:txBody>
      </p:sp>
      <p:sp>
        <p:nvSpPr>
          <p:cNvPr id="80" name="Google Shape;80;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 b="1">
                <a:solidFill>
                  <a:schemeClr val="dk1"/>
                </a:solidFill>
                <a:latin typeface="Helvetica Neue"/>
                <a:ea typeface="Helvetica Neue"/>
                <a:cs typeface="Helvetica Neue"/>
                <a:sym typeface="Helvetica Neue"/>
              </a:rPr>
              <a:t>Jede Woche müssen Sie ein PDF-Diaprojekt unter Verwendung der taktischen Vorlage einreichen:</a:t>
            </a:r>
            <a:endParaRPr b="1">
              <a:solidFill>
                <a:schemeClr val="dk1"/>
              </a:solidFill>
              <a:latin typeface="Helvetica Neue"/>
              <a:ea typeface="Helvetica Neue"/>
              <a:cs typeface="Helvetica Neue"/>
              <a:sym typeface="Helvetica Neue"/>
            </a:endParaRPr>
          </a:p>
          <a:p>
            <a:pPr marL="457200" lvl="0" indent="-361950" algn="l" rtl="0">
              <a:spcBef>
                <a:spcPts val="1200"/>
              </a:spcBef>
              <a:spcAft>
                <a:spcPts val="0"/>
              </a:spcAft>
              <a:buClr>
                <a:schemeClr val="dk1"/>
              </a:buClr>
              <a:buSzPts val="2100"/>
              <a:buChar char="-"/>
            </a:pPr>
            <a:r>
              <a:rPr lang="en" sz="2100">
                <a:solidFill>
                  <a:schemeClr val="dk1"/>
                </a:solidFill>
              </a:rPr>
              <a:t>Venture Intro einschließlich eines kurzen Elevator Pitch</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Folie zum taktischen Spielbuch, das die Taktik der Woche abdeckt</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Folien, die Ihre Experimente mit der Taktik der Woche demonstrieren</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Venture-Updates, die andere Entwicklungen in Ihrem Unternehmen abdecken, die mit der Taktik der Woche in Verbindung stehen können oder auch nicht</a:t>
            </a:r>
            <a:endParaRPr sz="2100">
              <a:solidFill>
                <a:schemeClr val="dk1"/>
              </a:solidFill>
            </a:endParaRPr>
          </a:p>
          <a:p>
            <a:pPr marL="0" lvl="0" indent="0" algn="l" rtl="0">
              <a:spcBef>
                <a:spcPts val="1200"/>
              </a:spcBef>
              <a:spcAft>
                <a:spcPts val="1200"/>
              </a:spcAft>
              <a:buNone/>
            </a:pPr>
            <a:r>
              <a:rPr lang="en" sz="1600" i="1">
                <a:solidFill>
                  <a:schemeClr val="dk1"/>
                </a:solidFill>
              </a:rPr>
              <a:t>Beispiele: Sechs Folien mit Screenshots, die eine von Ihnen eingerichtete Werbekampagne, das Bildmaterial, die Rohdaten, eine von Ihnen vorgenommene Überarbeitung der Kampagne und die Endergebnisse zeigen - jeweils mit einer schriftlichen Beschreibung dessen, was wir uns ansehen.</a:t>
            </a:r>
            <a:endParaRPr sz="1600" i="1">
              <a:solidFill>
                <a:schemeClr val="dk1"/>
              </a:solidFill>
            </a:endParaRPr>
          </a:p>
        </p:txBody>
      </p:sp>
      <p:sp>
        <p:nvSpPr>
          <p:cNvPr id="81" name="Google Shape;81;p17"/>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a:t>
            </a:fld>
            <a:endParaRPr/>
          </a:p>
        </p:txBody>
      </p:sp>
      <p:pic>
        <p:nvPicPr>
          <p:cNvPr id="82" name="Google Shape;82;p17"/>
          <p:cNvPicPr preferRelativeResize="0"/>
          <p:nvPr/>
        </p:nvPicPr>
        <p:blipFill>
          <a:blip r:embed="rId3">
            <a:alphaModFix/>
          </a:blip>
          <a:stretch>
            <a:fillRect/>
          </a:stretch>
        </p:blipFill>
        <p:spPr>
          <a:xfrm>
            <a:off x="6340500" y="534575"/>
            <a:ext cx="2370908" cy="393600"/>
          </a:xfrm>
          <a:prstGeom prst="rect">
            <a:avLst/>
          </a:prstGeom>
          <a:noFill/>
          <a:ln>
            <a:noFill/>
          </a:ln>
        </p:spPr>
      </p:pic>
      <p:sp>
        <p:nvSpPr>
          <p:cNvPr id="83" name="Google Shape;83;p17"/>
          <p:cNvSpPr txBox="1"/>
          <p:nvPr/>
        </p:nvSpPr>
        <p:spPr>
          <a:xfrm>
            <a:off x="1440770" y="4663225"/>
            <a:ext cx="6146400" cy="393600"/>
          </a:xfrm>
          <a:prstGeom prst="rect">
            <a:avLst/>
          </a:prstGeom>
          <a:noFill/>
          <a:ln>
            <a:noFill/>
          </a:ln>
        </p:spPr>
        <p:txBody>
          <a:bodyPr spcFirstLastPara="1" wrap="square" lIns="91425" tIns="91425" rIns="91425" bIns="91425" anchor="ctr" anchorCtr="0">
            <a:normAutofit fontScale="92500"/>
          </a:bodyPr>
          <a:lstStyle/>
          <a:p>
            <a:pPr marL="0" lvl="0" indent="0" algn="l" rtl="0">
              <a:spcBef>
                <a:spcPts val="0"/>
              </a:spcBef>
              <a:spcAft>
                <a:spcPts val="0"/>
              </a:spcAft>
              <a:buNone/>
            </a:pPr>
            <a:r>
              <a:rPr lang="en" sz="1000">
                <a:solidFill>
                  <a:srgbClr val="E10100"/>
                </a:solidFill>
                <a:latin typeface="Helvetica Neue"/>
                <a:ea typeface="Helvetica Neue"/>
                <a:cs typeface="Helvetica Neue"/>
                <a:sym typeface="Helvetica Neue"/>
              </a:rPr>
              <a:t>Laden Sie alle Startup Tactics-Arbeitshefte und ergänzende Materialien unter </a:t>
            </a:r>
            <a:r>
              <a:rPr lang="en" sz="1000" b="1" u="sng">
                <a:solidFill>
                  <a:srgbClr val="E10100"/>
                </a:solid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StartupTactics.net </a:t>
            </a:r>
            <a:r>
              <a:rPr lang="en" sz="1000">
                <a:solidFill>
                  <a:srgbClr val="E10100"/>
                </a:solidFill>
                <a:latin typeface="Helvetica Neue"/>
                <a:ea typeface="Helvetica Neue"/>
                <a:cs typeface="Helvetica Neue"/>
                <a:sym typeface="Helvetica Neue"/>
              </a:rPr>
              <a:t>herunter</a:t>
            </a:r>
            <a:endParaRPr sz="1000">
              <a:solidFill>
                <a:srgbClr val="E101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6"/>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High Fidelity Entwurf v1</a:t>
            </a:r>
            <a:endParaRPr sz="1920"/>
          </a:p>
        </p:txBody>
      </p:sp>
      <p:sp>
        <p:nvSpPr>
          <p:cNvPr id="154" name="Google Shape;154;p26"/>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155" name="Google Shape;155;p26"/>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dirty="0">
                <a:solidFill>
                  <a:schemeClr val="dk2"/>
                </a:solidFill>
                <a:latin typeface="Helvetica Neue"/>
                <a:ea typeface="Helvetica Neue"/>
                <a:cs typeface="Helvetica Neue"/>
                <a:sym typeface="Helvetica Neue"/>
              </a:rPr>
              <a:t>Fahren Sie hier mit der Präsentation der Screenshots Ihres High-Fidelity-Entwurfs von der letzten Folie fort.</a:t>
            </a:r>
            <a:endParaRPr b="1" dirty="0">
              <a:solidFill>
                <a:schemeClr val="dk2"/>
              </a:solidFill>
              <a:latin typeface="Helvetica Neue"/>
              <a:ea typeface="Helvetica Neue"/>
              <a:cs typeface="Helvetica Neue"/>
              <a:sym typeface="Helvetica Neue"/>
            </a:endParaRPr>
          </a:p>
          <a:p>
            <a:pPr lvl="0" algn="ctr">
              <a:lnSpc>
                <a:spcPct val="115000"/>
              </a:lnSpc>
              <a:spcBef>
                <a:spcPts val="1200"/>
              </a:spcBef>
              <a:spcAft>
                <a:spcPts val="1200"/>
              </a:spcAft>
            </a:pPr>
            <a:r>
              <a:rPr lang="de-DE" dirty="0">
                <a:solidFill>
                  <a:schemeClr val="bg2"/>
                </a:solidFill>
                <a:latin typeface="Helvetica Neue Light" panose="020B0604020202020204" charset="0"/>
              </a:rPr>
              <a:t>Fügen Sie hier Screenshots Ihres Entwurfs ein. Sie können auch die nächste Folie verwenden, um Bilder in voller Auflösung und gut lesbarer Größe einzufügen. Achten Sie darauf, die Elemente hervorzuheben, die Sie aus Ihrer Skizzenversion übernommen haben</a:t>
            </a:r>
            <a:r>
              <a:rPr lang="en" dirty="0">
                <a:solidFill>
                  <a:schemeClr val="dk2"/>
                </a:solidFill>
                <a:latin typeface="Helvetica Neue Light"/>
                <a:ea typeface="Helvetica Neue Light"/>
                <a:cs typeface="Helvetica Neue Light"/>
                <a:sym typeface="Helvetica Neue Light"/>
              </a:rPr>
              <a:t>.</a:t>
            </a:r>
            <a:br>
              <a:rPr lang="en" dirty="0">
                <a:solidFill>
                  <a:schemeClr val="dk2"/>
                </a:solidFill>
                <a:latin typeface="Helvetica Neue Light"/>
                <a:ea typeface="Helvetica Neue Light"/>
                <a:cs typeface="Helvetica Neue Light"/>
                <a:sym typeface="Helvetica Neue Light"/>
              </a:rPr>
            </a:br>
            <a:br>
              <a:rPr lang="en" dirty="0">
                <a:solidFill>
                  <a:schemeClr val="dk2"/>
                </a:solidFill>
                <a:latin typeface="Helvetica Neue Light"/>
                <a:ea typeface="Helvetica Neue Light"/>
                <a:cs typeface="Helvetica Neue Light"/>
                <a:sym typeface="Helvetica Neue Light"/>
              </a:rPr>
            </a:br>
            <a:r>
              <a:rPr lang="en" i="1" dirty="0">
                <a:solidFill>
                  <a:schemeClr val="dk2"/>
                </a:solidFill>
                <a:latin typeface="Helvetica Neue Light"/>
                <a:ea typeface="Helvetica Neue Light"/>
                <a:cs typeface="Helvetica Neue Light"/>
                <a:sym typeface="Helvetica Neue Light"/>
              </a:rPr>
              <a:t>Sie können so viele Folien wie nötig verwenden, um Ihre Arbeit zu präsentieren.</a:t>
            </a:r>
            <a:endParaRPr dirty="0">
              <a:solidFill>
                <a:schemeClr val="dk2"/>
              </a:solidFill>
              <a:latin typeface="Helvetica Neue Light"/>
              <a:ea typeface="Helvetica Neue Light"/>
              <a:cs typeface="Helvetica Neue Light"/>
              <a:sym typeface="Helvetica Neue Light"/>
            </a:endParaRPr>
          </a:p>
        </p:txBody>
      </p:sp>
      <p:pic>
        <p:nvPicPr>
          <p:cNvPr id="156" name="Google Shape;156;p26"/>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7"/>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Anklickbarer Prototyp</a:t>
            </a:r>
            <a:endParaRPr sz="1920"/>
          </a:p>
        </p:txBody>
      </p:sp>
      <p:sp>
        <p:nvSpPr>
          <p:cNvPr id="162" name="Google Shape;162;p27"/>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163" name="Google Shape;163;p27"/>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dirty="0">
                <a:solidFill>
                  <a:schemeClr val="dk2"/>
                </a:solidFill>
                <a:latin typeface="Helvetica Neue"/>
                <a:ea typeface="Helvetica Neue"/>
                <a:cs typeface="Helvetica Neue"/>
                <a:sym typeface="Helvetica Neue"/>
              </a:rPr>
              <a:t>Zeigen Sie uns hier Ihren klickbaren Prototyp, einschließlich visueller Darstellungen der Verbindungen.</a:t>
            </a:r>
            <a:endParaRPr b="1" dirty="0">
              <a:solidFill>
                <a:schemeClr val="dk2"/>
              </a:solidFill>
              <a:latin typeface="Helvetica Neue"/>
              <a:ea typeface="Helvetica Neue"/>
              <a:cs typeface="Helvetica Neue"/>
              <a:sym typeface="Helvetica Neue"/>
            </a:endParaRPr>
          </a:p>
          <a:p>
            <a:pPr lvl="0" algn="ctr">
              <a:lnSpc>
                <a:spcPct val="115000"/>
              </a:lnSpc>
              <a:spcBef>
                <a:spcPts val="1200"/>
              </a:spcBef>
              <a:spcAft>
                <a:spcPts val="1200"/>
              </a:spcAft>
            </a:pPr>
            <a:r>
              <a:rPr lang="de-DE" dirty="0">
                <a:solidFill>
                  <a:schemeClr val="bg2"/>
                </a:solidFill>
                <a:latin typeface="Helvetica Neue Light" panose="020B0604020202020204" charset="0"/>
              </a:rPr>
              <a:t>Fügen Sie einen Screenshot ein, der die Verbindungen zwischen den verschiedenen Funktionen in Ihrem </a:t>
            </a:r>
            <a:r>
              <a:rPr lang="de-DE" dirty="0" err="1">
                <a:solidFill>
                  <a:schemeClr val="bg2"/>
                </a:solidFill>
                <a:latin typeface="Helvetica Neue Light" panose="020B0604020202020204" charset="0"/>
              </a:rPr>
              <a:t>High-Fidelity</a:t>
            </a:r>
            <a:r>
              <a:rPr lang="de-DE" dirty="0">
                <a:solidFill>
                  <a:schemeClr val="bg2"/>
                </a:solidFill>
                <a:latin typeface="Helvetica Neue Light" panose="020B0604020202020204" charset="0"/>
              </a:rPr>
              <a:t>-Entwurf des klickbaren Prototyps zeigt.</a:t>
            </a:r>
          </a:p>
          <a:p>
            <a:pPr lvl="0" algn="ctr">
              <a:lnSpc>
                <a:spcPct val="115000"/>
              </a:lnSpc>
              <a:spcBef>
                <a:spcPts val="1200"/>
              </a:spcBef>
              <a:spcAft>
                <a:spcPts val="1200"/>
              </a:spcAft>
            </a:pPr>
            <a:br>
              <a:rPr lang="en" dirty="0">
                <a:solidFill>
                  <a:schemeClr val="dk2"/>
                </a:solidFill>
                <a:latin typeface="Helvetica Neue Light"/>
                <a:ea typeface="Helvetica Neue Light"/>
                <a:cs typeface="Helvetica Neue Light"/>
                <a:sym typeface="Helvetica Neue Light"/>
              </a:rPr>
            </a:br>
            <a:r>
              <a:rPr lang="en" i="1" dirty="0">
                <a:solidFill>
                  <a:schemeClr val="dk2"/>
                </a:solidFill>
                <a:latin typeface="Helvetica Neue Light"/>
                <a:ea typeface="Helvetica Neue Light"/>
                <a:cs typeface="Helvetica Neue Light"/>
                <a:sym typeface="Helvetica Neue Light"/>
              </a:rPr>
              <a:t>Sie können so viele Folien wie nötig verwenden, um Ihre Arbeit zu präsentieren.</a:t>
            </a:r>
            <a:endParaRPr dirty="0">
              <a:solidFill>
                <a:schemeClr val="dk2"/>
              </a:solidFill>
              <a:latin typeface="Helvetica Neue Light"/>
              <a:ea typeface="Helvetica Neue Light"/>
              <a:cs typeface="Helvetica Neue Light"/>
              <a:sym typeface="Helvetica Neue Light"/>
            </a:endParaRPr>
          </a:p>
        </p:txBody>
      </p:sp>
      <p:pic>
        <p:nvPicPr>
          <p:cNvPr id="164" name="Google Shape;164;p27"/>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8"/>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Taktisches Spielbuch</a:t>
            </a:r>
            <a:endParaRPr sz="1920"/>
          </a:p>
        </p:txBody>
      </p:sp>
      <p:sp>
        <p:nvSpPr>
          <p:cNvPr id="170" name="Google Shape;170;p28"/>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171" name="Google Shape;171;p28"/>
          <p:cNvSpPr txBox="1"/>
          <p:nvPr/>
        </p:nvSpPr>
        <p:spPr>
          <a:xfrm>
            <a:off x="3198825" y="1152475"/>
            <a:ext cx="5630400" cy="23616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Clr>
                <a:schemeClr val="dk1"/>
              </a:buClr>
              <a:buSzPts val="1100"/>
              <a:buFont typeface="Arial"/>
              <a:buNone/>
            </a:pPr>
            <a:r>
              <a:rPr lang="en" sz="800" b="1">
                <a:solidFill>
                  <a:schemeClr val="dk1"/>
                </a:solidFill>
                <a:latin typeface="Helvetica Neue"/>
                <a:ea typeface="Helvetica Neue"/>
                <a:cs typeface="Helvetica Neue"/>
                <a:sym typeface="Helvetica Neue"/>
              </a:rPr>
              <a:t>Welche Schritte haben Sie zur Ausführung dieser Taktik unternommen?</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120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1]</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2]</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3]</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1200"/>
              </a:spcAft>
              <a:buNone/>
            </a:pPr>
            <a:endParaRPr sz="800" b="1">
              <a:solidFill>
                <a:schemeClr val="dk1"/>
              </a:solidFill>
              <a:latin typeface="Helvetica Neue"/>
              <a:ea typeface="Helvetica Neue"/>
              <a:cs typeface="Helvetica Neue"/>
              <a:sym typeface="Helvetica Neue"/>
            </a:endParaRPr>
          </a:p>
        </p:txBody>
      </p:sp>
      <p:sp>
        <p:nvSpPr>
          <p:cNvPr id="172" name="Google Shape;172;p28"/>
          <p:cNvSpPr txBox="1"/>
          <p:nvPr/>
        </p:nvSpPr>
        <p:spPr>
          <a:xfrm>
            <a:off x="311700" y="2740075"/>
            <a:ext cx="2743200" cy="18117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Wie hängt diese Taktik mit früheren Taktiken zusammen?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173" name="Google Shape;173;p28"/>
          <p:cNvSpPr txBox="1"/>
          <p:nvPr/>
        </p:nvSpPr>
        <p:spPr>
          <a:xfrm>
            <a:off x="6085950" y="3648725"/>
            <a:ext cx="2743200" cy="9030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Wie können Sie diese Taktik in Zukunft nutzen?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174" name="Google Shape;174;p28"/>
          <p:cNvSpPr txBox="1"/>
          <p:nvPr/>
        </p:nvSpPr>
        <p:spPr>
          <a:xfrm>
            <a:off x="311700" y="1152475"/>
            <a:ext cx="2743200" cy="14538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Welchen Bezug hat diese Taktik zu Ihrem Unternehmen?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175" name="Google Shape;175;p28"/>
          <p:cNvSpPr txBox="1"/>
          <p:nvPr/>
        </p:nvSpPr>
        <p:spPr>
          <a:xfrm>
            <a:off x="3198825" y="3648825"/>
            <a:ext cx="2743200" cy="9030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Clr>
                <a:schemeClr val="dk1"/>
              </a:buClr>
              <a:buSzPts val="1100"/>
              <a:buFont typeface="Arial"/>
              <a:buNone/>
            </a:pPr>
            <a:r>
              <a:rPr lang="en" sz="800" b="1">
                <a:solidFill>
                  <a:schemeClr val="dk1"/>
                </a:solidFill>
                <a:latin typeface="Helvetica Neue"/>
                <a:ea typeface="Helvetica Neue"/>
                <a:cs typeface="Helvetica Neue"/>
                <a:sym typeface="Helvetica Neue"/>
              </a:rPr>
              <a:t>Wie kann diese Taktik Ihr Unternehmen voranbringen?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1200"/>
              </a:spcAft>
              <a:buNone/>
            </a:pPr>
            <a:endParaRPr sz="800" b="1">
              <a:solidFill>
                <a:schemeClr val="dk1"/>
              </a:solidFill>
              <a:latin typeface="Helvetica Neue"/>
              <a:ea typeface="Helvetica Neue"/>
              <a:cs typeface="Helvetica Neue"/>
              <a:sym typeface="Helvetica Neue"/>
            </a:endParaRPr>
          </a:p>
        </p:txBody>
      </p:sp>
      <p:pic>
        <p:nvPicPr>
          <p:cNvPr id="176" name="Google Shape;176;p28"/>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9"/>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Venture Updates</a:t>
            </a:r>
            <a:endParaRPr sz="1920"/>
          </a:p>
        </p:txBody>
      </p:sp>
      <p:sp>
        <p:nvSpPr>
          <p:cNvPr id="182" name="Google Shape;182;p29"/>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183" name="Google Shape;183;p29"/>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Fügen Sie einige Folien ein, die über den aktuellen Stand Ihres Vorhabens informieren.</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0"/>
              </a:spcAft>
              <a:buNone/>
            </a:pPr>
            <a:r>
              <a:rPr lang="en">
                <a:solidFill>
                  <a:schemeClr val="dk2"/>
                </a:solidFill>
                <a:latin typeface="Helvetica Neue Light"/>
                <a:ea typeface="Helvetica Neue Light"/>
                <a:cs typeface="Helvetica Neue Light"/>
                <a:sym typeface="Helvetica Neue Light"/>
              </a:rPr>
              <a:t>Diese Aktualisierungen können sich auf jeden Aspekt der Entwicklung Ihres Vorhabens beziehen</a:t>
            </a:r>
            <a:br>
              <a:rPr lang="en">
                <a:solidFill>
                  <a:schemeClr val="dk2"/>
                </a:solidFill>
                <a:latin typeface="Helvetica Neue Light"/>
                <a:ea typeface="Helvetica Neue Light"/>
                <a:cs typeface="Helvetica Neue Light"/>
                <a:sym typeface="Helvetica Neue Light"/>
              </a:rPr>
            </a:br>
            <a:r>
              <a:rPr lang="en">
                <a:solidFill>
                  <a:schemeClr val="dk2"/>
                </a:solidFill>
                <a:latin typeface="Helvetica Neue Light"/>
                <a:ea typeface="Helvetica Neue Light"/>
                <a:cs typeface="Helvetica Neue Light"/>
                <a:sym typeface="Helvetica Neue Light"/>
              </a:rPr>
              <a:t>und müssen nicht unbedingt mit der Taktik der Woche zu tun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i="1">
                <a:solidFill>
                  <a:schemeClr val="dk2"/>
                </a:solidFill>
                <a:latin typeface="Helvetica Neue Light"/>
                <a:ea typeface="Helvetica Neue Light"/>
                <a:cs typeface="Helvetica Neue Light"/>
                <a:sym typeface="Helvetica Neue Light"/>
              </a:rPr>
              <a:t>Bitte duplizieren Sie diese Folie für jedes Ihrer Projekt-Updates.</a:t>
            </a:r>
            <a:endParaRPr i="1">
              <a:solidFill>
                <a:schemeClr val="dk2"/>
              </a:solidFill>
              <a:latin typeface="Helvetica Neue Light"/>
              <a:ea typeface="Helvetica Neue Light"/>
              <a:cs typeface="Helvetica Neue Light"/>
              <a:sym typeface="Helvetica Neue Light"/>
            </a:endParaRPr>
          </a:p>
        </p:txBody>
      </p:sp>
      <p:pic>
        <p:nvPicPr>
          <p:cNvPr id="184" name="Google Shape;184;p29"/>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ctrTitle"/>
          </p:nvPr>
        </p:nvSpPr>
        <p:spPr>
          <a:xfrm>
            <a:off x="311700" y="818725"/>
            <a:ext cx="8520600" cy="2015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Taktisches Spielbuch</a:t>
            </a:r>
            <a:endParaRPr/>
          </a:p>
        </p:txBody>
      </p:sp>
      <p:sp>
        <p:nvSpPr>
          <p:cNvPr id="89" name="Google Shape;89;p18"/>
          <p:cNvSpPr txBox="1">
            <a:spLocks noGrp="1"/>
          </p:cNvSpPr>
          <p:nvPr>
            <p:ph type="subTitle" idx="1"/>
          </p:nvPr>
        </p:nvSpPr>
        <p:spPr>
          <a:xfrm>
            <a:off x="311700" y="2834125"/>
            <a:ext cx="8520600" cy="625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Design - Minimum Viable Business Produktdesign</a:t>
            </a:r>
            <a:endParaRPr/>
          </a:p>
        </p:txBody>
      </p:sp>
      <p:sp>
        <p:nvSpPr>
          <p:cNvPr id="90" name="Google Shape;90;p18"/>
          <p:cNvSpPr txBox="1"/>
          <p:nvPr/>
        </p:nvSpPr>
        <p:spPr>
          <a:xfrm>
            <a:off x="3158550" y="3459525"/>
            <a:ext cx="2826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solidFill>
                <a:schemeClr val="accent1"/>
              </a:solidFill>
              <a:latin typeface="Helvetica Neue Light"/>
              <a:ea typeface="Helvetica Neue Light"/>
              <a:cs typeface="Helvetica Neue Light"/>
              <a:sym typeface="Helvetica Neue Light"/>
            </a:endParaRPr>
          </a:p>
        </p:txBody>
      </p:sp>
      <p:sp>
        <p:nvSpPr>
          <p:cNvPr id="91" name="Google Shape;91;p18"/>
          <p:cNvSpPr txBox="1"/>
          <p:nvPr/>
        </p:nvSpPr>
        <p:spPr>
          <a:xfrm>
            <a:off x="1475250" y="3631125"/>
            <a:ext cx="6193500" cy="79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1"/>
                </a:solidFill>
                <a:highlight>
                  <a:srgbClr val="FFFF00"/>
                </a:highlight>
                <a:latin typeface="Helvetica Neue"/>
                <a:ea typeface="Helvetica Neue"/>
                <a:cs typeface="Helvetica Neue"/>
                <a:sym typeface="Helvetica Neue"/>
              </a:rPr>
              <a:t>[Name Ihres Teams hier]</a:t>
            </a:r>
            <a:endParaRPr b="1">
              <a:solidFill>
                <a:schemeClr val="accent1"/>
              </a:solidFill>
              <a:highlight>
                <a:srgbClr val="FFFF00"/>
              </a:highlight>
              <a:latin typeface="Helvetica Neue"/>
              <a:ea typeface="Helvetica Neue"/>
              <a:cs typeface="Helvetica Neue"/>
              <a:sym typeface="Helvetica Neue"/>
            </a:endParaRPr>
          </a:p>
          <a:p>
            <a:pPr marL="0" lvl="0" indent="0" algn="ctr" rtl="0">
              <a:spcBef>
                <a:spcPts val="0"/>
              </a:spcBef>
              <a:spcAft>
                <a:spcPts val="0"/>
              </a:spcAft>
              <a:buNone/>
            </a:pPr>
            <a:r>
              <a:rPr lang="en">
                <a:solidFill>
                  <a:schemeClr val="accent1"/>
                </a:solidFill>
                <a:highlight>
                  <a:srgbClr val="FFFF00"/>
                </a:highlight>
                <a:latin typeface="Helvetica Neue Light"/>
                <a:ea typeface="Helvetica Neue Light"/>
                <a:cs typeface="Helvetica Neue Light"/>
                <a:sym typeface="Helvetica Neue Light"/>
              </a:rPr>
              <a:t>[Ihr(e) Name(n) hier]</a:t>
            </a:r>
            <a:endParaRPr>
              <a:solidFill>
                <a:schemeClr val="accent1"/>
              </a:solidFill>
              <a:highlight>
                <a:srgbClr val="FFFF00"/>
              </a:highlight>
              <a:latin typeface="Helvetica Neue Light"/>
              <a:ea typeface="Helvetica Neue Light"/>
              <a:cs typeface="Helvetica Neue Light"/>
              <a:sym typeface="Helvetica Neue Light"/>
            </a:endParaRPr>
          </a:p>
          <a:p>
            <a:pPr marL="0" lvl="0" indent="0" algn="ctr" rtl="0">
              <a:spcBef>
                <a:spcPts val="0"/>
              </a:spcBef>
              <a:spcAft>
                <a:spcPts val="0"/>
              </a:spcAft>
              <a:buNone/>
            </a:pPr>
            <a:r>
              <a:rPr lang="en">
                <a:highlight>
                  <a:srgbClr val="FFFF00"/>
                </a:highlight>
                <a:latin typeface="Helvetica Neue Light"/>
                <a:ea typeface="Helvetica Neue Light"/>
                <a:cs typeface="Helvetica Neue Light"/>
                <a:sym typeface="Helvetica Neue Light"/>
              </a:rPr>
              <a:t>[Datum/Semester hier]</a:t>
            </a:r>
            <a:endParaRPr>
              <a:highlight>
                <a:srgbClr val="FFFF00"/>
              </a:highlight>
              <a:latin typeface="Helvetica Neue Light"/>
              <a:ea typeface="Helvetica Neue Light"/>
              <a:cs typeface="Helvetica Neue Light"/>
              <a:sym typeface="Helvetica Neue Light"/>
            </a:endParaRPr>
          </a:p>
        </p:txBody>
      </p:sp>
      <p:pic>
        <p:nvPicPr>
          <p:cNvPr id="92" name="Google Shape;92;p18"/>
          <p:cNvPicPr preferRelativeResize="0"/>
          <p:nvPr/>
        </p:nvPicPr>
        <p:blipFill>
          <a:blip r:embed="rId3">
            <a:alphaModFix/>
          </a:blip>
          <a:stretch>
            <a:fillRect/>
          </a:stretch>
        </p:blipFill>
        <p:spPr>
          <a:xfrm>
            <a:off x="3999488" y="345025"/>
            <a:ext cx="1145026" cy="16018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Venture Intro</a:t>
            </a:r>
            <a:endParaRPr sz="1920"/>
          </a:p>
        </p:txBody>
      </p:sp>
      <p:sp>
        <p:nvSpPr>
          <p:cNvPr id="98" name="Google Shape;98;p19"/>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99" name="Google Shape;99;p19"/>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1200"/>
              </a:spcAft>
              <a:buNone/>
            </a:pPr>
            <a:r>
              <a:rPr lang="en" b="1">
                <a:solidFill>
                  <a:srgbClr val="8A8B8C"/>
                </a:solidFill>
                <a:latin typeface="Helvetica Neue"/>
                <a:ea typeface="Helvetica Neue"/>
                <a:cs typeface="Helvetica Neue"/>
                <a:sym typeface="Helvetica Neue"/>
              </a:rPr>
              <a:t>Fügen Sie hier Ihre Unternehmensvorstellung oder Ihren Elevator Pitch ein!</a:t>
            </a:r>
            <a:endParaRPr i="1">
              <a:solidFill>
                <a:srgbClr val="8A8B8C"/>
              </a:solidFill>
              <a:latin typeface="Helvetica Neue Light"/>
              <a:ea typeface="Helvetica Neue Light"/>
              <a:cs typeface="Helvetica Neue Light"/>
              <a:sym typeface="Helvetica Neue Light"/>
            </a:endParaRPr>
          </a:p>
        </p:txBody>
      </p:sp>
      <p:pic>
        <p:nvPicPr>
          <p:cNvPr id="100" name="Google Shape;100;p19"/>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Experiment Gliederung</a:t>
            </a:r>
            <a:endParaRPr sz="1920"/>
          </a:p>
        </p:txBody>
      </p:sp>
      <p:sp>
        <p:nvSpPr>
          <p:cNvPr id="106" name="Google Shape;106;p20"/>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a:t>
            </a:fld>
            <a:endParaRPr/>
          </a:p>
        </p:txBody>
      </p:sp>
      <p:pic>
        <p:nvPicPr>
          <p:cNvPr id="107" name="Google Shape;107;p20"/>
          <p:cNvPicPr preferRelativeResize="0"/>
          <p:nvPr/>
        </p:nvPicPr>
        <p:blipFill>
          <a:blip r:embed="rId3">
            <a:alphaModFix/>
          </a:blip>
          <a:stretch>
            <a:fillRect/>
          </a:stretch>
        </p:blipFill>
        <p:spPr>
          <a:xfrm>
            <a:off x="6340500" y="534575"/>
            <a:ext cx="2370908" cy="393600"/>
          </a:xfrm>
          <a:prstGeom prst="rect">
            <a:avLst/>
          </a:prstGeom>
          <a:noFill/>
          <a:ln>
            <a:noFill/>
          </a:ln>
        </p:spPr>
      </p:pic>
      <p:sp>
        <p:nvSpPr>
          <p:cNvPr id="108" name="Google Shape;108;p20"/>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 b="1">
                <a:solidFill>
                  <a:srgbClr val="8A8B8C"/>
                </a:solidFill>
                <a:latin typeface="Helvetica Neue"/>
                <a:ea typeface="Helvetica Neue"/>
                <a:cs typeface="Helvetica Neue"/>
                <a:sym typeface="Helvetica Neue"/>
              </a:rPr>
              <a:t>Teil 1: Was wollen Sie mit dieser Taktik erreichen?</a:t>
            </a:r>
            <a:endParaRPr>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rPr lang="en" b="1">
                <a:solidFill>
                  <a:srgbClr val="8A8B8C"/>
                </a:solidFill>
                <a:latin typeface="Helvetica Neue"/>
                <a:ea typeface="Helvetica Neue"/>
                <a:cs typeface="Helvetica Neue"/>
                <a:sym typeface="Helvetica Neue"/>
              </a:rPr>
              <a:t>Teil 2: Was ist Ihre Hypothese für diese Taktik?</a:t>
            </a:r>
            <a:endParaRPr>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rPr lang="en" b="1">
                <a:solidFill>
                  <a:srgbClr val="8A8B8C"/>
                </a:solidFill>
                <a:latin typeface="Helvetica Neue"/>
                <a:ea typeface="Helvetica Neue"/>
                <a:cs typeface="Helvetica Neue"/>
                <a:sym typeface="Helvetica Neue"/>
              </a:rPr>
              <a:t>Teil 3: Welches Experiment möchten Sie für diese Taktik durchführen?</a:t>
            </a:r>
            <a:endParaRPr b="1">
              <a:solidFill>
                <a:srgbClr val="8A8B8C"/>
              </a:solidFill>
              <a:latin typeface="Helvetica Neue"/>
              <a:ea typeface="Helvetica Neue"/>
              <a:cs typeface="Helvetica Neue"/>
              <a:sym typeface="Helvetica Neue"/>
            </a:endParaRPr>
          </a:p>
          <a:p>
            <a:pPr marL="0" lvl="0" indent="0" algn="l" rtl="0">
              <a:lnSpc>
                <a:spcPct val="115000"/>
              </a:lnSpc>
              <a:spcBef>
                <a:spcPts val="1200"/>
              </a:spcBef>
              <a:spcAft>
                <a:spcPts val="0"/>
              </a:spcAft>
              <a:buNone/>
            </a:pPr>
            <a:endParaRPr sz="1000" b="1">
              <a:solidFill>
                <a:srgbClr val="8A8B8C"/>
              </a:solidFill>
              <a:latin typeface="Helvetica Neue"/>
              <a:ea typeface="Helvetica Neue"/>
              <a:cs typeface="Helvetica Neue"/>
              <a:sym typeface="Helvetica Neue"/>
            </a:endParaRPr>
          </a:p>
          <a:p>
            <a:pPr marL="0" lvl="0" indent="0" algn="l" rtl="0">
              <a:lnSpc>
                <a:spcPct val="115000"/>
              </a:lnSpc>
              <a:spcBef>
                <a:spcPts val="1200"/>
              </a:spcBef>
              <a:spcAft>
                <a:spcPts val="1200"/>
              </a:spcAft>
              <a:buNone/>
            </a:pPr>
            <a:endParaRPr sz="1000" b="1">
              <a:solidFill>
                <a:srgbClr val="8A8B8C"/>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Skizze v1</a:t>
            </a:r>
            <a:endParaRPr sz="1920"/>
          </a:p>
        </p:txBody>
      </p:sp>
      <p:sp>
        <p:nvSpPr>
          <p:cNvPr id="114" name="Google Shape;114;p21"/>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115" name="Google Shape;115;p21"/>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hier die erste Iteration Ihrer Produktdesign-Skizze.</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Anmerkungen einfügen, um bestimmte Merkmale oder Funktionalitäten hervorzuheben.</a:t>
            </a:r>
            <a:endParaRPr>
              <a:solidFill>
                <a:srgbClr val="8A8B8C"/>
              </a:solidFill>
              <a:latin typeface="Helvetica Neue Light"/>
              <a:ea typeface="Helvetica Neue Light"/>
              <a:cs typeface="Helvetica Neue Light"/>
              <a:sym typeface="Helvetica Neue Light"/>
            </a:endParaRPr>
          </a:p>
        </p:txBody>
      </p:sp>
      <p:pic>
        <p:nvPicPr>
          <p:cNvPr id="116" name="Google Shape;116;p21"/>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2"/>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Skizze v2</a:t>
            </a:r>
            <a:endParaRPr sz="1920"/>
          </a:p>
        </p:txBody>
      </p:sp>
      <p:sp>
        <p:nvSpPr>
          <p:cNvPr id="122" name="Google Shape;122;p22"/>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123" name="Google Shape;123;p22"/>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hier die zweite Iteration Ihrer Produktdesign-Skizze.</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Anmerkungen einfügen, um zu erläutern, was sich gegenüber Version 1 geändert hat, und dies begründen.</a:t>
            </a:r>
            <a:endParaRPr>
              <a:solidFill>
                <a:srgbClr val="8A8B8C"/>
              </a:solidFill>
              <a:latin typeface="Helvetica Neue Light"/>
              <a:ea typeface="Helvetica Neue Light"/>
              <a:cs typeface="Helvetica Neue Light"/>
              <a:sym typeface="Helvetica Neue Light"/>
            </a:endParaRPr>
          </a:p>
        </p:txBody>
      </p:sp>
      <p:pic>
        <p:nvPicPr>
          <p:cNvPr id="124" name="Google Shape;124;p22"/>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Design Tool Auswahl</a:t>
            </a:r>
            <a:endParaRPr sz="1920"/>
          </a:p>
        </p:txBody>
      </p:sp>
      <p:sp>
        <p:nvSpPr>
          <p:cNvPr id="130" name="Google Shape;130;p23"/>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131" name="Google Shape;131;p23"/>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hier das von Ihnen ausgewählte Entwurfswerkzeug.</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Begründen Sie die Wahl dieses Entwurfswerkzeugs mit Ihrer Erfahrung</a:t>
            </a:r>
            <a:br>
              <a:rPr lang="en">
                <a:solidFill>
                  <a:schemeClr val="dk2"/>
                </a:solidFill>
                <a:latin typeface="Helvetica Neue Light"/>
                <a:ea typeface="Helvetica Neue Light"/>
                <a:cs typeface="Helvetica Neue Light"/>
                <a:sym typeface="Helvetica Neue Light"/>
              </a:rPr>
            </a:br>
            <a:r>
              <a:rPr lang="en">
                <a:solidFill>
                  <a:schemeClr val="dk2"/>
                </a:solidFill>
                <a:latin typeface="Helvetica Neue Light"/>
                <a:ea typeface="Helvetica Neue Light"/>
                <a:cs typeface="Helvetica Neue Light"/>
                <a:sym typeface="Helvetica Neue Light"/>
              </a:rPr>
              <a:t>und die Eignung für Ihr Produkt.</a:t>
            </a:r>
            <a:endParaRPr>
              <a:solidFill>
                <a:srgbClr val="8A8B8C"/>
              </a:solidFill>
              <a:latin typeface="Helvetica Neue Light"/>
              <a:ea typeface="Helvetica Neue Light"/>
              <a:cs typeface="Helvetica Neue Light"/>
              <a:sym typeface="Helvetica Neue Light"/>
            </a:endParaRPr>
          </a:p>
        </p:txBody>
      </p:sp>
      <p:pic>
        <p:nvPicPr>
          <p:cNvPr id="132" name="Google Shape;132;p23"/>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Vorlage</a:t>
            </a:r>
            <a:endParaRPr sz="1920"/>
          </a:p>
        </p:txBody>
      </p:sp>
      <p:sp>
        <p:nvSpPr>
          <p:cNvPr id="138" name="Google Shape;138;p24"/>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139" name="Google Shape;139;p24"/>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hier die Vorlage, mit der Sie Ihr Low &amp; High Fidelity Design begonnen haben.</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Screenshots der Vorlage im Originalzustand beifügen, einschließlich Beschriftungen von Elementen und</a:t>
            </a:r>
            <a:br>
              <a:rPr lang="en">
                <a:solidFill>
                  <a:schemeClr val="dk2"/>
                </a:solidFill>
                <a:latin typeface="Helvetica Neue Light"/>
                <a:ea typeface="Helvetica Neue Light"/>
                <a:cs typeface="Helvetica Neue Light"/>
                <a:sym typeface="Helvetica Neue Light"/>
              </a:rPr>
            </a:br>
            <a:r>
              <a:rPr lang="en">
                <a:solidFill>
                  <a:schemeClr val="dk2"/>
                </a:solidFill>
                <a:latin typeface="Helvetica Neue Light"/>
                <a:ea typeface="Helvetica Neue Light"/>
                <a:cs typeface="Helvetica Neue Light"/>
                <a:sym typeface="Helvetica Neue Light"/>
              </a:rPr>
              <a:t>Komponenten, die bei der Gestaltung Ihres High-Fidelity-Entwurfs hilfreich sein werden.</a:t>
            </a:r>
            <a:endParaRPr>
              <a:solidFill>
                <a:srgbClr val="8A8B8C"/>
              </a:solidFill>
              <a:latin typeface="Helvetica Neue Light"/>
              <a:ea typeface="Helvetica Neue Light"/>
              <a:cs typeface="Helvetica Neue Light"/>
              <a:sym typeface="Helvetica Neue Light"/>
            </a:endParaRPr>
          </a:p>
        </p:txBody>
      </p:sp>
      <p:pic>
        <p:nvPicPr>
          <p:cNvPr id="140" name="Google Shape;140;p24"/>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5"/>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Design - Minimum Viable Business Produktdesign</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High Fidelity Entwurf v1</a:t>
            </a:r>
            <a:endParaRPr sz="1920"/>
          </a:p>
        </p:txBody>
      </p:sp>
      <p:sp>
        <p:nvSpPr>
          <p:cNvPr id="146" name="Google Shape;146;p25"/>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147" name="Google Shape;147;p25"/>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dirty="0">
                <a:solidFill>
                  <a:schemeClr val="dk2"/>
                </a:solidFill>
                <a:latin typeface="Helvetica Neue"/>
                <a:ea typeface="Helvetica Neue"/>
                <a:cs typeface="Helvetica Neue"/>
                <a:sym typeface="Helvetica Neue"/>
              </a:rPr>
              <a:t>Zeigen Sie uns hier die Screenshots von mindestens 10x Bildschirmen in Ihrem High Fidelity Design.</a:t>
            </a:r>
            <a:endParaRPr b="1" dirty="0">
              <a:solidFill>
                <a:schemeClr val="dk2"/>
              </a:solidFill>
              <a:latin typeface="Helvetica Neue"/>
              <a:ea typeface="Helvetica Neue"/>
              <a:cs typeface="Helvetica Neue"/>
              <a:sym typeface="Helvetica Neue"/>
            </a:endParaRPr>
          </a:p>
          <a:p>
            <a:pPr lvl="0" algn="ctr">
              <a:lnSpc>
                <a:spcPct val="115000"/>
              </a:lnSpc>
              <a:spcBef>
                <a:spcPts val="1200"/>
              </a:spcBef>
              <a:spcAft>
                <a:spcPts val="1200"/>
              </a:spcAft>
            </a:pPr>
            <a:r>
              <a:rPr lang="de-DE" dirty="0">
                <a:solidFill>
                  <a:schemeClr val="bg2"/>
                </a:solidFill>
                <a:latin typeface="Helvetica Neue Light" panose="020B0604020202020204" charset="0"/>
              </a:rPr>
              <a:t>Fügen Sie hier Screenshots Ihres Entwurfs ein. Sie können auch die nächste Folie verwenden, um Bilder in voller Auflösung und gut lesbarer Größe einzufügen. Achten Sie darauf, die Elemente hervorzuheben, die Sie aus Ihrer Skizzenversion übernommen haben.</a:t>
            </a:r>
            <a:br>
              <a:rPr lang="en" dirty="0">
                <a:solidFill>
                  <a:schemeClr val="dk2"/>
                </a:solidFill>
                <a:latin typeface="Helvetica Neue Light"/>
                <a:ea typeface="Helvetica Neue Light"/>
                <a:cs typeface="Helvetica Neue Light"/>
                <a:sym typeface="Helvetica Neue Light"/>
              </a:rPr>
            </a:br>
            <a:br>
              <a:rPr lang="en" dirty="0">
                <a:solidFill>
                  <a:schemeClr val="dk2"/>
                </a:solidFill>
                <a:latin typeface="Helvetica Neue Light"/>
                <a:ea typeface="Helvetica Neue Light"/>
                <a:cs typeface="Helvetica Neue Light"/>
                <a:sym typeface="Helvetica Neue Light"/>
              </a:rPr>
            </a:br>
            <a:r>
              <a:rPr lang="en" i="1" dirty="0">
                <a:solidFill>
                  <a:schemeClr val="dk2"/>
                </a:solidFill>
                <a:latin typeface="Helvetica Neue Light"/>
                <a:ea typeface="Helvetica Neue Light"/>
                <a:cs typeface="Helvetica Neue Light"/>
                <a:sym typeface="Helvetica Neue Light"/>
              </a:rPr>
              <a:t>Sie können so viele Folien wie nötig verwenden, um Ihre Arbeit zu präsentieren.</a:t>
            </a:r>
            <a:endParaRPr i="1" dirty="0">
              <a:solidFill>
                <a:srgbClr val="8A8B8C"/>
              </a:solidFill>
              <a:latin typeface="Helvetica Neue Light"/>
              <a:ea typeface="Helvetica Neue Light"/>
              <a:cs typeface="Helvetica Neue Light"/>
              <a:sym typeface="Helvetica Neue Light"/>
            </a:endParaRPr>
          </a:p>
        </p:txBody>
      </p:sp>
      <p:pic>
        <p:nvPicPr>
          <p:cNvPr id="148" name="Google Shape;148;p25"/>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theme/theme1.xml><?xml version="1.0" encoding="utf-8"?>
<a:theme xmlns:a="http://schemas.openxmlformats.org/drawingml/2006/main" name="Startup Tactics">
  <a:themeElements>
    <a:clrScheme name="Simple Light">
      <a:dk1>
        <a:srgbClr val="000000"/>
      </a:dk1>
      <a:lt1>
        <a:srgbClr val="FFFFFF"/>
      </a:lt1>
      <a:dk2>
        <a:srgbClr val="8A8B8C"/>
      </a:dk2>
      <a:lt2>
        <a:srgbClr val="C2C0BF"/>
      </a:lt2>
      <a:accent1>
        <a:srgbClr val="E10100"/>
      </a:accent1>
      <a:accent2>
        <a:srgbClr val="8A8B8C"/>
      </a:accent2>
      <a:accent3>
        <a:srgbClr val="C2C0BF"/>
      </a:accent3>
      <a:accent4>
        <a:srgbClr val="000000"/>
      </a:accent4>
      <a:accent5>
        <a:srgbClr val="0097A7"/>
      </a:accent5>
      <a:accent6>
        <a:srgbClr val="EEFF41"/>
      </a:accent6>
      <a:hlink>
        <a:srgbClr val="E101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837</Words>
  <Application>Microsoft Office PowerPoint</Application>
  <PresentationFormat>Bildschirmpräsentation (16:9)</PresentationFormat>
  <Paragraphs>88</Paragraphs>
  <Slides>13</Slides>
  <Notes>13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13</vt:i4>
      </vt:variant>
    </vt:vector>
  </HeadingPairs>
  <TitlesOfParts>
    <vt:vector size="17" baseType="lpstr">
      <vt:lpstr>Helvetica Neue</vt:lpstr>
      <vt:lpstr>Helvetica Neue Light</vt:lpstr>
      <vt:lpstr>Arial</vt:lpstr>
      <vt:lpstr>Startup Tactics</vt:lpstr>
      <vt:lpstr>TEMPLATE</vt:lpstr>
      <vt:lpstr>Taktisches Spielbuch</vt:lpstr>
      <vt:lpstr>Design - Minimum Viable Business Produktdesign [Teamname hier eingeben] Venture Intro</vt:lpstr>
      <vt:lpstr>Design - Minimum Viable Business Produktdesign [Teamname hier eingeben] Experiment Gliederung</vt:lpstr>
      <vt:lpstr>Design - Minimum Viable Business Produktdesign [Teamname hier eingeben] Skizze v1</vt:lpstr>
      <vt:lpstr>Design - Minimum Viable Business Produktdesign [Teamname hier eingeben] Skizze v2</vt:lpstr>
      <vt:lpstr>Design - Minimum Viable Business Produktdesign [Teamname hier eingeben] Design Tool Auswahl</vt:lpstr>
      <vt:lpstr>Design - Minimum Viable Business Produktdesign [Teamname hier eingeben] Vorlage</vt:lpstr>
      <vt:lpstr>Design - Minimum Viable Business Produktdesign [Teamname hier eingeben] High Fidelity Entwurf v1</vt:lpstr>
      <vt:lpstr>Design - Minimum Viable Business Produktdesign [Teamname hier eingeben] High Fidelity Entwurf v1</vt:lpstr>
      <vt:lpstr>Design - Minimum Viable Business Produktdesign [Teamname hier eingeben] Anklickbarer Prototyp</vt:lpstr>
      <vt:lpstr>Design - Minimum Viable Business Produktdesign [Teamname hier eingeben] Taktisches Spielbuch</vt:lpstr>
      <vt:lpstr>Design - Minimum Viable Business Produktdesign [Teamname hier eingeben] Venture Updates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keywords>, docId:529E9CDED20930FF77A10230372A7629</cp:keywords>
  <cp:lastModifiedBy>Herrmann, Pia</cp:lastModifiedBy>
  <cp:revision>1</cp:revision>
  <dcterms:modified xsi:type="dcterms:W3CDTF">2026-07-24T12:50:09Z</dcterms:modified>
</cp:coreProperties>
</file>