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3"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embeddedFontLst>
    <p:embeddedFont>
      <p:font typeface="Helvetica Neue" panose="020B0604020202020204" charset="0"/>
      <p:regular r:id="rId25"/>
      <p:bold r:id="rId26"/>
      <p:italic r:id="rId27"/>
      <p:boldItalic r:id="rId28"/>
    </p:embeddedFont>
    <p:embeddedFont>
      <p:font typeface="Helvetica Neue Light" panose="020B060402020202020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36" y="86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51b9f3a99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51b9f3a99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1b092366c70_0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1b092366c70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b092366c70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1b092366c70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1b092366c70_0_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1b092366c70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1b092366c70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1b092366c70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b092366c70_0_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1b092366c70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1b092366c70_0_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1b092366c70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1b092366c70_0_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1b092366c70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1b092366c70_0_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1b092366c70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1b092366c70_0_1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1b092366c70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1b092366c70_0_1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1b092366c70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1b092366c70_0_1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1b092366c70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2a8eaad99ca_0_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2a8eaad99ca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197c76e39d5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197c76e39d5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151b9f3a995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151b9f3a99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b8fd2b852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b8fd2b852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c58fed9cba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c58fed9cba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1b092366c70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1b092366c70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1b092366c70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1b092366c7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1b092366c70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1b092366c70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1b092366c70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1b092366c70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311700" y="818725"/>
            <a:ext cx="8520600" cy="2015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300"/>
              <a:buNone/>
              <a:defRPr sz="43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 name="Google Shape;13;p2"/>
          <p:cNvSpPr txBox="1">
            <a:spLocks noGrp="1"/>
          </p:cNvSpPr>
          <p:nvPr>
            <p:ph type="subTitle" idx="1"/>
          </p:nvPr>
        </p:nvSpPr>
        <p:spPr>
          <a:xfrm>
            <a:off x="311700" y="2834125"/>
            <a:ext cx="8520600" cy="62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 name="Google Shape;14;p2"/>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15" name="Google Shape;15;p2"/>
          <p:cNvPicPr preferRelativeResize="0"/>
          <p:nvPr/>
        </p:nvPicPr>
        <p:blipFill>
          <a:blip r:embed="rId2">
            <a:alphaModFix/>
          </a:blip>
          <a:stretch>
            <a:fillRect/>
          </a:stretch>
        </p:blipFill>
        <p:spPr>
          <a:xfrm>
            <a:off x="381000" y="381000"/>
            <a:ext cx="1514225" cy="10676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8"/>
        <p:cNvGrpSpPr/>
        <p:nvPr/>
      </p:nvGrpSpPr>
      <p:grpSpPr>
        <a:xfrm>
          <a:off x="0" y="0"/>
          <a:ext cx="0" cy="0"/>
          <a:chOff x="0" y="0"/>
          <a:chExt cx="0" cy="0"/>
        </a:xfrm>
      </p:grpSpPr>
      <p:sp>
        <p:nvSpPr>
          <p:cNvPr id="49" name="Google Shape;49;p11"/>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0" name="Google Shape;50;p11"/>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51" name="Google Shape;51;p11"/>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
        <p:nvSpPr>
          <p:cNvPr id="54" name="Google Shape;54;p12"/>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5" name="Google Shape;55;p12"/>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6" name="Google Shape;56;p12"/>
          <p:cNvSpPr/>
          <p:nvPr/>
        </p:nvSpPr>
        <p:spPr>
          <a:xfrm>
            <a:off x="4572000" y="-125"/>
            <a:ext cx="4572000" cy="51435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2"/>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pic>
        <p:nvPicPr>
          <p:cNvPr id="58" name="Google Shape;58;p12"/>
          <p:cNvPicPr preferRelativeResize="0"/>
          <p:nvPr/>
        </p:nvPicPr>
        <p:blipFill>
          <a:blip r:embed="rId2">
            <a:alphaModFix/>
          </a:blip>
          <a:stretch>
            <a:fillRect/>
          </a:stretch>
        </p:blipFill>
        <p:spPr>
          <a:xfrm>
            <a:off x="380997" y="381000"/>
            <a:ext cx="1279252" cy="901977"/>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3"/>
          <p:cNvSpPr txBox="1">
            <a:spLocks noGrp="1"/>
          </p:cNvSpPr>
          <p:nvPr>
            <p:ph type="body" idx="1"/>
          </p:nvPr>
        </p:nvSpPr>
        <p:spPr>
          <a:xfrm>
            <a:off x="311700" y="3443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61" name="Google Shape;61;p13"/>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62" name="Google Shape;62;p13"/>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3"/>
        <p:cNvGrpSpPr/>
        <p:nvPr/>
      </p:nvGrpSpPr>
      <p:grpSpPr>
        <a:xfrm>
          <a:off x="0" y="0"/>
          <a:ext cx="0" cy="0"/>
          <a:chOff x="0" y="0"/>
          <a:chExt cx="0" cy="0"/>
        </a:xfrm>
      </p:grpSpPr>
      <p:sp>
        <p:nvSpPr>
          <p:cNvPr id="64" name="Google Shape;64;p14"/>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5" name="Google Shape;65;p14"/>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66" name="Google Shape;66;p14"/>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67" name="Google Shape;67;p14"/>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8"/>
        <p:cNvGrpSpPr/>
        <p:nvPr/>
      </p:nvGrpSpPr>
      <p:grpSpPr>
        <a:xfrm>
          <a:off x="0" y="0"/>
          <a:ext cx="0" cy="0"/>
          <a:chOff x="0" y="0"/>
          <a:chExt cx="0" cy="0"/>
        </a:xfrm>
      </p:grpSpPr>
      <p:sp>
        <p:nvSpPr>
          <p:cNvPr id="69" name="Google Shape;69;p15"/>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2" name="Google Shape;72;p1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200"/>
              </a:spcBef>
              <a:spcAft>
                <a:spcPts val="0"/>
              </a:spcAft>
              <a:buClr>
                <a:schemeClr val="dk1"/>
              </a:buClr>
              <a:buSzPts val="1400"/>
              <a:buChar char="○"/>
              <a:defRPr/>
            </a:lvl2pPr>
            <a:lvl3pPr marL="1371600" lvl="2" indent="-317500" algn="l" rtl="0">
              <a:lnSpc>
                <a:spcPct val="90000"/>
              </a:lnSpc>
              <a:spcBef>
                <a:spcPts val="1200"/>
              </a:spcBef>
              <a:spcAft>
                <a:spcPts val="0"/>
              </a:spcAft>
              <a:buClr>
                <a:schemeClr val="dk1"/>
              </a:buClr>
              <a:buSzPts val="1400"/>
              <a:buChar char="■"/>
              <a:defRPr/>
            </a:lvl3pPr>
            <a:lvl4pPr marL="1828800" lvl="3" indent="-317500" algn="l" rtl="0">
              <a:lnSpc>
                <a:spcPct val="90000"/>
              </a:lnSpc>
              <a:spcBef>
                <a:spcPts val="1200"/>
              </a:spcBef>
              <a:spcAft>
                <a:spcPts val="0"/>
              </a:spcAft>
              <a:buClr>
                <a:schemeClr val="dk1"/>
              </a:buClr>
              <a:buSzPts val="1400"/>
              <a:buChar char="●"/>
              <a:defRPr/>
            </a:lvl4pPr>
            <a:lvl5pPr marL="2286000" lvl="4" indent="-317500" algn="l" rtl="0">
              <a:lnSpc>
                <a:spcPct val="90000"/>
              </a:lnSpc>
              <a:spcBef>
                <a:spcPts val="1200"/>
              </a:spcBef>
              <a:spcAft>
                <a:spcPts val="0"/>
              </a:spcAft>
              <a:buClr>
                <a:schemeClr val="dk1"/>
              </a:buClr>
              <a:buSzPts val="1400"/>
              <a:buChar char="○"/>
              <a:defRPr/>
            </a:lvl5pPr>
            <a:lvl6pPr marL="2743200" lvl="5" indent="-317500" algn="l" rtl="0">
              <a:lnSpc>
                <a:spcPct val="90000"/>
              </a:lnSpc>
              <a:spcBef>
                <a:spcPts val="1200"/>
              </a:spcBef>
              <a:spcAft>
                <a:spcPts val="0"/>
              </a:spcAft>
              <a:buClr>
                <a:schemeClr val="dk1"/>
              </a:buClr>
              <a:buSzPts val="1400"/>
              <a:buChar char="■"/>
              <a:defRPr/>
            </a:lvl6pPr>
            <a:lvl7pPr marL="3200400" lvl="6" indent="-317500" algn="l" rtl="0">
              <a:lnSpc>
                <a:spcPct val="90000"/>
              </a:lnSpc>
              <a:spcBef>
                <a:spcPts val="1200"/>
              </a:spcBef>
              <a:spcAft>
                <a:spcPts val="0"/>
              </a:spcAft>
              <a:buClr>
                <a:schemeClr val="dk1"/>
              </a:buClr>
              <a:buSzPts val="1400"/>
              <a:buChar char="●"/>
              <a:defRPr/>
            </a:lvl7pPr>
            <a:lvl8pPr marL="3657600" lvl="7" indent="-317500" algn="l" rtl="0">
              <a:lnSpc>
                <a:spcPct val="90000"/>
              </a:lnSpc>
              <a:spcBef>
                <a:spcPts val="1200"/>
              </a:spcBef>
              <a:spcAft>
                <a:spcPts val="0"/>
              </a:spcAft>
              <a:buClr>
                <a:schemeClr val="dk1"/>
              </a:buClr>
              <a:buSzPts val="1400"/>
              <a:buChar char="○"/>
              <a:defRPr/>
            </a:lvl8pPr>
            <a:lvl9pPr marL="4114800" lvl="8" indent="-317500" algn="l" rtl="0">
              <a:lnSpc>
                <a:spcPct val="90000"/>
              </a:lnSpc>
              <a:spcBef>
                <a:spcPts val="1200"/>
              </a:spcBef>
              <a:spcAft>
                <a:spcPts val="1200"/>
              </a:spcAft>
              <a:buClr>
                <a:schemeClr val="dk1"/>
              </a:buClr>
              <a:buSzPts val="1400"/>
              <a:buChar char="■"/>
              <a:defRPr/>
            </a:lvl9pPr>
          </a:lstStyle>
          <a:p>
            <a:endParaRPr/>
          </a:p>
        </p:txBody>
      </p:sp>
      <p:sp>
        <p:nvSpPr>
          <p:cNvPr id="73" name="Google Shape;73;p1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‹Nr.›</a:t>
            </a:fld>
            <a:endParaRPr/>
          </a:p>
        </p:txBody>
      </p:sp>
      <p:pic>
        <p:nvPicPr>
          <p:cNvPr id="74" name="Google Shape;74;p16"/>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8" name="Google Shape;18;p3"/>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19" name="Google Shape;19;p3"/>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 Black">
  <p:cSld name="CUSTOM">
    <p:spTree>
      <p:nvGrpSpPr>
        <p:cNvPr id="1" name="Shape 20"/>
        <p:cNvGrpSpPr/>
        <p:nvPr/>
      </p:nvGrpSpPr>
      <p:grpSpPr>
        <a:xfrm>
          <a:off x="0" y="0"/>
          <a:ext cx="0" cy="0"/>
          <a:chOff x="0" y="0"/>
          <a:chExt cx="0" cy="0"/>
        </a:xfrm>
      </p:grpSpPr>
      <p:sp>
        <p:nvSpPr>
          <p:cNvPr id="21" name="Google Shape;21;p4"/>
          <p:cNvSpPr/>
          <p:nvPr/>
        </p:nvSpPr>
        <p:spPr>
          <a:xfrm>
            <a:off x="0" y="0"/>
            <a:ext cx="9144000" cy="51435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 White">
  <p:cSld name="CUSTOM_1">
    <p:spTree>
      <p:nvGrpSpPr>
        <p:cNvPr id="1" name="Shape 22"/>
        <p:cNvGrpSpPr/>
        <p:nvPr/>
      </p:nvGrpSpPr>
      <p:grpSpPr>
        <a:xfrm>
          <a:off x="0" y="0"/>
          <a:ext cx="0" cy="0"/>
          <a:chOff x="0" y="0"/>
          <a:chExt cx="0" cy="0"/>
        </a:xfrm>
      </p:grpSpPr>
      <p:sp>
        <p:nvSpPr>
          <p:cNvPr id="23" name="Google Shape;23;p5"/>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7" name="Google Shape;27;p6"/>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atin typeface="Helvetica Neue Light"/>
                <a:ea typeface="Helvetica Neue Light"/>
                <a:cs typeface="Helvetica Neue Light"/>
                <a:sym typeface="Helvetica Neue Light"/>
              </a:defRPr>
            </a:lvl1pPr>
            <a:lvl2pPr lvl="1">
              <a:buNone/>
              <a:defRPr>
                <a:latin typeface="Helvetica Neue Light"/>
                <a:ea typeface="Helvetica Neue Light"/>
                <a:cs typeface="Helvetica Neue Light"/>
                <a:sym typeface="Helvetica Neue Light"/>
              </a:defRPr>
            </a:lvl2pPr>
            <a:lvl3pPr lvl="2">
              <a:buNone/>
              <a:defRPr>
                <a:latin typeface="Helvetica Neue Light"/>
                <a:ea typeface="Helvetica Neue Light"/>
                <a:cs typeface="Helvetica Neue Light"/>
                <a:sym typeface="Helvetica Neue Light"/>
              </a:defRPr>
            </a:lvl3pPr>
            <a:lvl4pPr lvl="3">
              <a:buNone/>
              <a:defRPr>
                <a:latin typeface="Helvetica Neue Light"/>
                <a:ea typeface="Helvetica Neue Light"/>
                <a:cs typeface="Helvetica Neue Light"/>
                <a:sym typeface="Helvetica Neue Light"/>
              </a:defRPr>
            </a:lvl4pPr>
            <a:lvl5pPr lvl="4">
              <a:buNone/>
              <a:defRPr>
                <a:latin typeface="Helvetica Neue Light"/>
                <a:ea typeface="Helvetica Neue Light"/>
                <a:cs typeface="Helvetica Neue Light"/>
                <a:sym typeface="Helvetica Neue Light"/>
              </a:defRPr>
            </a:lvl5pPr>
            <a:lvl6pPr lvl="5">
              <a:buNone/>
              <a:defRPr>
                <a:latin typeface="Helvetica Neue Light"/>
                <a:ea typeface="Helvetica Neue Light"/>
                <a:cs typeface="Helvetica Neue Light"/>
                <a:sym typeface="Helvetica Neue Light"/>
              </a:defRPr>
            </a:lvl6pPr>
            <a:lvl7pPr lvl="6">
              <a:buNone/>
              <a:defRPr>
                <a:latin typeface="Helvetica Neue Light"/>
                <a:ea typeface="Helvetica Neue Light"/>
                <a:cs typeface="Helvetica Neue Light"/>
                <a:sym typeface="Helvetica Neue Light"/>
              </a:defRPr>
            </a:lvl7pPr>
            <a:lvl8pPr lvl="7">
              <a:buNone/>
              <a:defRPr>
                <a:latin typeface="Helvetica Neue Light"/>
                <a:ea typeface="Helvetica Neue Light"/>
                <a:cs typeface="Helvetica Neue Light"/>
                <a:sym typeface="Helvetica Neue Light"/>
              </a:defRPr>
            </a:lvl8pPr>
            <a:lvl9pPr lvl="8">
              <a:buNone/>
              <a:defRPr>
                <a:latin typeface="Helvetica Neue Light"/>
                <a:ea typeface="Helvetica Neue Light"/>
                <a:cs typeface="Helvetica Neue Light"/>
                <a:sym typeface="Helvetica Neue Light"/>
              </a:defRPr>
            </a:lvl9pPr>
          </a:lstStyle>
          <a:p>
            <a:pPr marL="0" lvl="0" indent="0" algn="r" rtl="0">
              <a:spcBef>
                <a:spcPts val="0"/>
              </a:spcBef>
              <a:spcAft>
                <a:spcPts val="0"/>
              </a:spcAft>
              <a:buNone/>
            </a:pPr>
            <a:fld id="{00000000-1234-1234-1234-123412341234}" type="slidenum">
              <a:rPr lang="en"/>
              <a:t>‹Nr.›</a:t>
            </a:fld>
            <a:endParaRPr/>
          </a:p>
        </p:txBody>
      </p:sp>
      <p:pic>
        <p:nvPicPr>
          <p:cNvPr id="28" name="Google Shape;28;p6"/>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3" name="Google Shape;33;p7"/>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6" name="Google Shape;36;p8"/>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37" name="Google Shape;37;p8"/>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without background">
  <p:cSld name="TITLE_ONLY_1">
    <p:spTree>
      <p:nvGrpSpPr>
        <p:cNvPr id="1" name="Shape 38"/>
        <p:cNvGrpSpPr/>
        <p:nvPr/>
      </p:nvGrpSpPr>
      <p:grpSpPr>
        <a:xfrm>
          <a:off x="0" y="0"/>
          <a:ext cx="0" cy="0"/>
          <a:chOff x="0" y="0"/>
          <a:chExt cx="0" cy="0"/>
        </a:xfrm>
      </p:grpSpPr>
      <p:sp>
        <p:nvSpPr>
          <p:cNvPr id="39" name="Google Shape;39;p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40" name="Google Shape;40;p9"/>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
        <p:nvSpPr>
          <p:cNvPr id="41" name="Google Shape;41;p9"/>
          <p:cNvSpPr/>
          <p:nvPr/>
        </p:nvSpPr>
        <p:spPr>
          <a:xfrm>
            <a:off x="0" y="1332925"/>
            <a:ext cx="4402800" cy="3330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 name="Google Shape;42;p9"/>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3"/>
        <p:cNvGrpSpPr/>
        <p:nvPr/>
      </p:nvGrpSpPr>
      <p:grpSpPr>
        <a:xfrm>
          <a:off x="0" y="0"/>
          <a:ext cx="0" cy="0"/>
          <a:chOff x="0" y="0"/>
          <a:chExt cx="0" cy="0"/>
        </a:xfrm>
      </p:grpSpPr>
      <p:sp>
        <p:nvSpPr>
          <p:cNvPr id="44" name="Google Shape;44;p10"/>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5" name="Google Shape;45;p1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6" name="Google Shape;46;p10"/>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47" name="Google Shape;47;p10"/>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7329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‹Nr.›</a:t>
            </a:fld>
            <a:endParaRPr/>
          </a:p>
        </p:txBody>
      </p:sp>
      <p:sp>
        <p:nvSpPr>
          <p:cNvPr id="7" name="Google Shape;7;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2800"/>
              <a:buFont typeface="Helvetica Neue"/>
              <a:buNone/>
              <a:defRPr sz="2800" b="1">
                <a:solidFill>
                  <a:schemeClr val="accent1"/>
                </a:solidFill>
                <a:latin typeface="Helvetica Neue"/>
                <a:ea typeface="Helvetica Neue"/>
                <a:cs typeface="Helvetica Neue"/>
                <a:sym typeface="Helvetica Neue"/>
              </a:defRPr>
            </a:lvl1pPr>
            <a:lvl2pPr lvl="1">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2pPr>
            <a:lvl3pPr lvl="2">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3pPr>
            <a:lvl4pPr lvl="3">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4pPr>
            <a:lvl5pPr lvl="4">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5pPr>
            <a:lvl6pPr lvl="5">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6pPr>
            <a:lvl7pPr lvl="6">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7pPr>
            <a:lvl8pPr lvl="7">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8pPr>
            <a:lvl9pPr lvl="8">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9pPr>
          </a:lstStyle>
          <a:p>
            <a:endParaRPr/>
          </a:p>
        </p:txBody>
      </p:sp>
      <p:sp>
        <p:nvSpPr>
          <p:cNvPr id="8" name="Google Shape;8;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Helvetica Neue Light"/>
              <a:buChar char="●"/>
              <a:defRPr sz="1800">
                <a:solidFill>
                  <a:schemeClr val="dk1"/>
                </a:solidFill>
                <a:latin typeface="Helvetica Neue Light"/>
                <a:ea typeface="Helvetica Neue Light"/>
                <a:cs typeface="Helvetica Neue Light"/>
                <a:sym typeface="Helvetica Neue Light"/>
              </a:defRPr>
            </a:lvl1pPr>
            <a:lvl2pPr marL="914400" lvl="1"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2pPr>
            <a:lvl3pPr marL="1371600" lvl="2"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3pPr>
            <a:lvl4pPr marL="1828800" lvl="3"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4pPr>
            <a:lvl5pPr marL="2286000" lvl="4"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5pPr>
            <a:lvl6pPr marL="2743200" lvl="5"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6pPr>
            <a:lvl7pPr marL="3200400" lvl="6"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7pPr>
            <a:lvl8pPr marL="3657600" lvl="7"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8pPr>
            <a:lvl9pPr marL="4114800" lvl="8"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9pPr>
          </a:lstStyle>
          <a:p>
            <a:endParaRPr/>
          </a:p>
        </p:txBody>
      </p:sp>
      <p:pic>
        <p:nvPicPr>
          <p:cNvPr id="9" name="Google Shape;9;p1"/>
          <p:cNvPicPr preferRelativeResize="0"/>
          <p:nvPr/>
        </p:nvPicPr>
        <p:blipFill>
          <a:blip r:embed="rId17">
            <a:alphaModFix/>
          </a:blip>
          <a:stretch>
            <a:fillRect/>
          </a:stretch>
        </p:blipFill>
        <p:spPr>
          <a:xfrm>
            <a:off x="8009701" y="4754657"/>
            <a:ext cx="902524" cy="212397"/>
          </a:xfrm>
          <a:prstGeom prst="rect">
            <a:avLst/>
          </a:prstGeom>
          <a:noFill/>
          <a:ln>
            <a:noFill/>
          </a:ln>
        </p:spPr>
      </p:pic>
      <p:pic>
        <p:nvPicPr>
          <p:cNvPr id="10" name="Google Shape;10;p1"/>
          <p:cNvPicPr preferRelativeResize="0"/>
          <p:nvPr/>
        </p:nvPicPr>
        <p:blipFill rotWithShape="1">
          <a:blip r:embed="rId18">
            <a:alphaModFix/>
          </a:blip>
          <a:srcRect t="9074"/>
          <a:stretch/>
        </p:blipFill>
        <p:spPr>
          <a:xfrm>
            <a:off x="197300" y="4754650"/>
            <a:ext cx="950229" cy="2124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hyperlink" Target="http://startuptactics.net"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TEMPLATE</a:t>
            </a:r>
            <a:endParaRPr/>
          </a:p>
        </p:txBody>
      </p:sp>
      <p:sp>
        <p:nvSpPr>
          <p:cNvPr id="80" name="Google Shape;80;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b="1">
                <a:solidFill>
                  <a:schemeClr val="dk1"/>
                </a:solidFill>
                <a:latin typeface="Helvetica Neue"/>
                <a:ea typeface="Helvetica Neue"/>
                <a:cs typeface="Helvetica Neue"/>
                <a:sym typeface="Helvetica Neue"/>
              </a:rPr>
              <a:t>Jede Woche müssen Sie ein PDF-Diaprojekt unter Verwendung der taktischen Vorlage einreichen:</a:t>
            </a:r>
            <a:endParaRPr b="1">
              <a:solidFill>
                <a:schemeClr val="dk1"/>
              </a:solidFill>
              <a:latin typeface="Helvetica Neue"/>
              <a:ea typeface="Helvetica Neue"/>
              <a:cs typeface="Helvetica Neue"/>
              <a:sym typeface="Helvetica Neue"/>
            </a:endParaRPr>
          </a:p>
          <a:p>
            <a:pPr marL="457200" lvl="0" indent="-361950" algn="l" rtl="0">
              <a:spcBef>
                <a:spcPts val="1200"/>
              </a:spcBef>
              <a:spcAft>
                <a:spcPts val="0"/>
              </a:spcAft>
              <a:buClr>
                <a:schemeClr val="dk1"/>
              </a:buClr>
              <a:buSzPts val="2100"/>
              <a:buChar char="-"/>
            </a:pPr>
            <a:r>
              <a:rPr lang="en" sz="2100">
                <a:solidFill>
                  <a:schemeClr val="dk1"/>
                </a:solidFill>
              </a:rPr>
              <a:t>Venture Intro einschließlich eines kurzen Elevator Pitch</a:t>
            </a:r>
            <a:endParaRPr sz="2100">
              <a:solidFill>
                <a:schemeClr val="dk1"/>
              </a:solidFill>
            </a:endParaRPr>
          </a:p>
          <a:p>
            <a:pPr marL="457200" lvl="0" indent="-361950" algn="l" rtl="0">
              <a:spcBef>
                <a:spcPts val="0"/>
              </a:spcBef>
              <a:spcAft>
                <a:spcPts val="0"/>
              </a:spcAft>
              <a:buClr>
                <a:schemeClr val="dk1"/>
              </a:buClr>
              <a:buSzPts val="2100"/>
              <a:buChar char="-"/>
            </a:pPr>
            <a:r>
              <a:rPr lang="en" sz="2100">
                <a:solidFill>
                  <a:schemeClr val="dk1"/>
                </a:solidFill>
              </a:rPr>
              <a:t>Folie zum taktischen Spielbuch, das die Taktik der Woche abdeckt</a:t>
            </a:r>
            <a:endParaRPr sz="2100">
              <a:solidFill>
                <a:schemeClr val="dk1"/>
              </a:solidFill>
            </a:endParaRPr>
          </a:p>
          <a:p>
            <a:pPr marL="457200" lvl="0" indent="-361950" algn="l" rtl="0">
              <a:spcBef>
                <a:spcPts val="0"/>
              </a:spcBef>
              <a:spcAft>
                <a:spcPts val="0"/>
              </a:spcAft>
              <a:buClr>
                <a:schemeClr val="dk1"/>
              </a:buClr>
              <a:buSzPts val="2100"/>
              <a:buChar char="-"/>
            </a:pPr>
            <a:r>
              <a:rPr lang="en" sz="2100">
                <a:solidFill>
                  <a:schemeClr val="dk1"/>
                </a:solidFill>
              </a:rPr>
              <a:t>Folien, die Ihre Experimente mit der Taktik der Woche demonstrieren</a:t>
            </a:r>
            <a:endParaRPr sz="2100">
              <a:solidFill>
                <a:schemeClr val="dk1"/>
              </a:solidFill>
            </a:endParaRPr>
          </a:p>
          <a:p>
            <a:pPr marL="457200" lvl="0" indent="-361950" algn="l" rtl="0">
              <a:spcBef>
                <a:spcPts val="0"/>
              </a:spcBef>
              <a:spcAft>
                <a:spcPts val="0"/>
              </a:spcAft>
              <a:buClr>
                <a:schemeClr val="dk1"/>
              </a:buClr>
              <a:buSzPts val="2100"/>
              <a:buChar char="-"/>
            </a:pPr>
            <a:r>
              <a:rPr lang="en" sz="2100">
                <a:solidFill>
                  <a:schemeClr val="dk1"/>
                </a:solidFill>
              </a:rPr>
              <a:t>Venture-Updates, die andere Entwicklungen in Ihrem Unternehmen abdecken, die mit der Taktik der Woche in Verbindung stehen können oder auch nicht</a:t>
            </a:r>
            <a:endParaRPr sz="2100">
              <a:solidFill>
                <a:schemeClr val="dk1"/>
              </a:solidFill>
            </a:endParaRPr>
          </a:p>
          <a:p>
            <a:pPr marL="0" lvl="0" indent="0" algn="l" rtl="0">
              <a:spcBef>
                <a:spcPts val="1200"/>
              </a:spcBef>
              <a:spcAft>
                <a:spcPts val="1200"/>
              </a:spcAft>
              <a:buNone/>
            </a:pPr>
            <a:r>
              <a:rPr lang="en" sz="1600" i="1">
                <a:solidFill>
                  <a:schemeClr val="dk1"/>
                </a:solidFill>
              </a:rPr>
              <a:t>Beispiele: Sechs Folien mit Screenshots, die eine von Ihnen eingerichtete Werbekampagne, die Grafiken, die Rohdaten, eine von Ihnen vorgenommene Überarbeitung der Kampagne und die Endergebnisse zeigen - jeweils mit einer schriftlichen Beschreibung dessen, was wir uns ansehen.</a:t>
            </a:r>
            <a:endParaRPr sz="1600" i="1">
              <a:solidFill>
                <a:schemeClr val="dk1"/>
              </a:solidFill>
            </a:endParaRPr>
          </a:p>
        </p:txBody>
      </p:sp>
      <p:sp>
        <p:nvSpPr>
          <p:cNvPr id="81" name="Google Shape;81;p17"/>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a:t>
            </a:fld>
            <a:endParaRPr/>
          </a:p>
        </p:txBody>
      </p:sp>
      <p:pic>
        <p:nvPicPr>
          <p:cNvPr id="82" name="Google Shape;82;p17"/>
          <p:cNvPicPr preferRelativeResize="0"/>
          <p:nvPr/>
        </p:nvPicPr>
        <p:blipFill>
          <a:blip r:embed="rId3">
            <a:alphaModFix/>
          </a:blip>
          <a:stretch>
            <a:fillRect/>
          </a:stretch>
        </p:blipFill>
        <p:spPr>
          <a:xfrm>
            <a:off x="6340500" y="534575"/>
            <a:ext cx="2370908" cy="393600"/>
          </a:xfrm>
          <a:prstGeom prst="rect">
            <a:avLst/>
          </a:prstGeom>
          <a:noFill/>
          <a:ln>
            <a:noFill/>
          </a:ln>
        </p:spPr>
      </p:pic>
      <p:sp>
        <p:nvSpPr>
          <p:cNvPr id="83" name="Google Shape;83;p17"/>
          <p:cNvSpPr txBox="1"/>
          <p:nvPr/>
        </p:nvSpPr>
        <p:spPr>
          <a:xfrm>
            <a:off x="1440770" y="4663225"/>
            <a:ext cx="6146400" cy="393600"/>
          </a:xfrm>
          <a:prstGeom prst="rect">
            <a:avLst/>
          </a:prstGeom>
          <a:noFill/>
          <a:ln>
            <a:noFill/>
          </a:ln>
        </p:spPr>
        <p:txBody>
          <a:bodyPr spcFirstLastPara="1" wrap="square" lIns="91425" tIns="91425" rIns="91425" bIns="91425" anchor="ctr" anchorCtr="0">
            <a:normAutofit/>
          </a:bodyPr>
          <a:lstStyle/>
          <a:p>
            <a:pPr marL="0" lvl="0" indent="0" algn="l" rtl="0">
              <a:spcBef>
                <a:spcPts val="0"/>
              </a:spcBef>
              <a:spcAft>
                <a:spcPts val="0"/>
              </a:spcAft>
              <a:buNone/>
            </a:pPr>
            <a:r>
              <a:rPr lang="en" sz="1000">
                <a:solidFill>
                  <a:srgbClr val="E10100"/>
                </a:solidFill>
                <a:latin typeface="Helvetica Neue"/>
                <a:ea typeface="Helvetica Neue"/>
                <a:cs typeface="Helvetica Neue"/>
                <a:sym typeface="Helvetica Neue"/>
              </a:rPr>
              <a:t>Laden Sie alle Startup Tactics-Arbeitshefte und ergänzende Materialien unter </a:t>
            </a:r>
            <a:r>
              <a:rPr lang="en" sz="1000" b="1" u="sng">
                <a:solidFill>
                  <a:srgbClr val="E10100"/>
                </a:solidFill>
                <a:latin typeface="Helvetica Neue"/>
                <a:ea typeface="Helvetica Neue"/>
                <a:cs typeface="Helvetica Neue"/>
                <a:sym typeface="Helvetica Neue"/>
                <a:hlinkClick r:id="rId4">
                  <a:extLst>
                    <a:ext uri="{A12FA001-AC4F-418D-AE19-62706E023703}">
                      <ahyp:hlinkClr xmlns:ahyp="http://schemas.microsoft.com/office/drawing/2018/hyperlinkcolor" val="tx"/>
                    </a:ext>
                  </a:extLst>
                </a:hlinkClick>
              </a:rPr>
              <a:t>StartupTactics.net </a:t>
            </a:r>
            <a:r>
              <a:rPr lang="en" sz="1000">
                <a:solidFill>
                  <a:srgbClr val="E10100"/>
                </a:solidFill>
                <a:latin typeface="Helvetica Neue"/>
                <a:ea typeface="Helvetica Neue"/>
                <a:cs typeface="Helvetica Neue"/>
                <a:sym typeface="Helvetica Neue"/>
              </a:rPr>
              <a:t>herunter</a:t>
            </a:r>
            <a:endParaRPr sz="1000">
              <a:solidFill>
                <a:srgbClr val="E10100"/>
              </a:solidFill>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6"/>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[Name des Teams hier eingeben]</a:t>
            </a:r>
            <a:endParaRPr sz="1300" b="0"/>
          </a:p>
          <a:p>
            <a:pPr marL="0" lvl="0" indent="0" algn="l" rtl="0">
              <a:spcBef>
                <a:spcPts val="0"/>
              </a:spcBef>
              <a:spcAft>
                <a:spcPts val="0"/>
              </a:spcAft>
              <a:buSzPct val="44594"/>
              <a:buNone/>
            </a:pPr>
            <a:r>
              <a:rPr lang="en" sz="2466"/>
              <a:t>Aufgabe 1</a:t>
            </a:r>
            <a:endParaRPr sz="1920"/>
          </a:p>
        </p:txBody>
      </p:sp>
      <p:sp>
        <p:nvSpPr>
          <p:cNvPr id="154" name="Google Shape;154;p26"/>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10</a:t>
            </a:fld>
            <a:endParaRPr/>
          </a:p>
        </p:txBody>
      </p:sp>
      <p:sp>
        <p:nvSpPr>
          <p:cNvPr id="155" name="Google Shape;155;p26"/>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dirty="0">
                <a:solidFill>
                  <a:schemeClr val="dk2"/>
                </a:solidFill>
                <a:latin typeface="Helvetica Neue"/>
                <a:ea typeface="Helvetica Neue"/>
                <a:cs typeface="Helvetica Neue"/>
                <a:sym typeface="Helvetica Neue"/>
              </a:rPr>
              <a:t>Zeigen Sie uns eine Aufschlüsselung der Daten, die Sie für diese Aufgabe in Ihren Benutzertests gesammelt haben.</a:t>
            </a:r>
            <a:endParaRPr dirty="0">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dirty="0">
                <a:solidFill>
                  <a:schemeClr val="dk2"/>
                </a:solidFill>
                <a:latin typeface="Helvetica Neue Light"/>
                <a:ea typeface="Helvetica Neue Light"/>
                <a:cs typeface="Helvetica Neue Light"/>
                <a:sym typeface="Helvetica Neue Light"/>
              </a:rPr>
              <a:t>Sie sollten die Aufgabe, einen kommentierten Screenshot von dem, was der Benutzer tun sollte, und das, was er tatsächlich getan hat, enthalten. Fügen Sie Daten hinzu, die Aufschluss darüber geben, ob die Teilnehmer die Aufgabe gelöst haben und wie einfach sie die Aufgabe fanden. Sie sollten auch eine wichtige Schlussfolgerung aus Ihren Erkenntnissen ziehen.</a:t>
            </a:r>
            <a:endParaRPr dirty="0">
              <a:solidFill>
                <a:schemeClr val="dk2"/>
              </a:solidFill>
              <a:latin typeface="Helvetica Neue Light"/>
              <a:ea typeface="Helvetica Neue Light"/>
              <a:cs typeface="Helvetica Neue Light"/>
              <a:sym typeface="Helvetica Neue Light"/>
            </a:endParaRPr>
          </a:p>
        </p:txBody>
      </p:sp>
      <p:pic>
        <p:nvPicPr>
          <p:cNvPr id="156" name="Google Shape;156;p26"/>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7"/>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[Name des Teams hier eingeben]</a:t>
            </a:r>
            <a:endParaRPr sz="1300" b="0"/>
          </a:p>
          <a:p>
            <a:pPr marL="0" lvl="0" indent="0" algn="l" rtl="0">
              <a:spcBef>
                <a:spcPts val="0"/>
              </a:spcBef>
              <a:spcAft>
                <a:spcPts val="0"/>
              </a:spcAft>
              <a:buSzPct val="44594"/>
              <a:buNone/>
            </a:pPr>
            <a:r>
              <a:rPr lang="en" sz="2466"/>
              <a:t>Aufgabe 2</a:t>
            </a:r>
            <a:endParaRPr sz="1920"/>
          </a:p>
        </p:txBody>
      </p:sp>
      <p:sp>
        <p:nvSpPr>
          <p:cNvPr id="162" name="Google Shape;162;p27"/>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11</a:t>
            </a:fld>
            <a:endParaRPr/>
          </a:p>
        </p:txBody>
      </p:sp>
      <p:sp>
        <p:nvSpPr>
          <p:cNvPr id="163" name="Google Shape;163;p27"/>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eine Aufschlüsselung der Daten, die Sie für diese Aufgabe in Ihren Benutzertests gesammelt haben.</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Sie sollten die Aufgabe, einen kommentierten Screenshot von dem, was der Benutzer tun sollte, und das, was er tatsächlich getan hat, enthalten. Fügen Sie Daten hinzu, die Aufschluss darüber geben, ob die Teilnehmer die Aufgabe gelöst haben und wie einfach sie die Aufgabe fanden. Sie sollten auch eine wichtige Schlussfolgerung aus Ihren Erkenntnissen ziehen.</a:t>
            </a:r>
            <a:endParaRPr>
              <a:solidFill>
                <a:schemeClr val="dk2"/>
              </a:solidFill>
              <a:latin typeface="Helvetica Neue Light"/>
              <a:ea typeface="Helvetica Neue Light"/>
              <a:cs typeface="Helvetica Neue Light"/>
              <a:sym typeface="Helvetica Neue Light"/>
            </a:endParaRPr>
          </a:p>
        </p:txBody>
      </p:sp>
      <p:pic>
        <p:nvPicPr>
          <p:cNvPr id="164" name="Google Shape;164;p27"/>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8"/>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[Name des Teams hier eingeben]</a:t>
            </a:r>
            <a:endParaRPr sz="1300" b="0"/>
          </a:p>
          <a:p>
            <a:pPr marL="0" lvl="0" indent="0" algn="l" rtl="0">
              <a:spcBef>
                <a:spcPts val="0"/>
              </a:spcBef>
              <a:spcAft>
                <a:spcPts val="0"/>
              </a:spcAft>
              <a:buSzPct val="44594"/>
              <a:buNone/>
            </a:pPr>
            <a:r>
              <a:rPr lang="en" sz="2466"/>
              <a:t>Aufgabe 3</a:t>
            </a:r>
            <a:endParaRPr sz="1920"/>
          </a:p>
        </p:txBody>
      </p:sp>
      <p:sp>
        <p:nvSpPr>
          <p:cNvPr id="170" name="Google Shape;170;p28"/>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12</a:t>
            </a:fld>
            <a:endParaRPr/>
          </a:p>
        </p:txBody>
      </p:sp>
      <p:sp>
        <p:nvSpPr>
          <p:cNvPr id="171" name="Google Shape;171;p28"/>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eine Aufschlüsselung der Daten, die Sie für diese Aufgabe in Ihren Benutzertests gesammelt haben.</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Sie sollten die Aufgabe, einen kommentierten Screenshot von dem, was der Benutzer tun sollte, und das, was er tatsächlich getan hat, enthalten. Fügen Sie Daten hinzu, die Aufschluss darüber geben, ob die Teilnehmer die Aufgabe gelöst haben und wie einfach sie die Aufgabe fanden. Sie sollten auch eine wichtige Schlussfolgerung aus Ihren Erkenntnissen ziehen.</a:t>
            </a:r>
            <a:endParaRPr>
              <a:solidFill>
                <a:schemeClr val="dk2"/>
              </a:solidFill>
              <a:latin typeface="Helvetica Neue Light"/>
              <a:ea typeface="Helvetica Neue Light"/>
              <a:cs typeface="Helvetica Neue Light"/>
              <a:sym typeface="Helvetica Neue Light"/>
            </a:endParaRPr>
          </a:p>
        </p:txBody>
      </p:sp>
      <p:pic>
        <p:nvPicPr>
          <p:cNvPr id="172" name="Google Shape;172;p28"/>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9"/>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[Name des Teams hier eingeben]</a:t>
            </a:r>
            <a:endParaRPr sz="1300" b="0"/>
          </a:p>
          <a:p>
            <a:pPr marL="0" lvl="0" indent="0" algn="l" rtl="0">
              <a:spcBef>
                <a:spcPts val="0"/>
              </a:spcBef>
              <a:spcAft>
                <a:spcPts val="0"/>
              </a:spcAft>
              <a:buSzPct val="44594"/>
              <a:buNone/>
            </a:pPr>
            <a:r>
              <a:rPr lang="en" sz="2466"/>
              <a:t>Aufgabe 4</a:t>
            </a:r>
            <a:endParaRPr sz="1920"/>
          </a:p>
        </p:txBody>
      </p:sp>
      <p:sp>
        <p:nvSpPr>
          <p:cNvPr id="178" name="Google Shape;178;p29"/>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13</a:t>
            </a:fld>
            <a:endParaRPr/>
          </a:p>
        </p:txBody>
      </p:sp>
      <p:sp>
        <p:nvSpPr>
          <p:cNvPr id="179" name="Google Shape;179;p29"/>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eine Aufschlüsselung der Daten, die Sie für diese Aufgabe in Ihren Benutzertests gesammelt haben.</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Sie sollten die Aufgabe, einen kommentierten Screenshot von dem, was der Benutzer tun sollte, und das, was er tatsächlich getan hat, enthalten. Fügen Sie Daten hinzu, die Aufschluss darüber geben, ob die Teilnehmer die Aufgabe gelöst haben und wie einfach sie die Aufgabe fanden. Sie sollten auch eine wichtige Schlussfolgerung aus Ihren Erkenntnissen ziehen.</a:t>
            </a:r>
            <a:endParaRPr>
              <a:solidFill>
                <a:schemeClr val="dk2"/>
              </a:solidFill>
              <a:latin typeface="Helvetica Neue Light"/>
              <a:ea typeface="Helvetica Neue Light"/>
              <a:cs typeface="Helvetica Neue Light"/>
              <a:sym typeface="Helvetica Neue Light"/>
            </a:endParaRPr>
          </a:p>
        </p:txBody>
      </p:sp>
      <p:pic>
        <p:nvPicPr>
          <p:cNvPr id="180" name="Google Shape;180;p29"/>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0"/>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[Name des Teams hier eingeben]</a:t>
            </a:r>
            <a:endParaRPr sz="1300" b="0"/>
          </a:p>
          <a:p>
            <a:pPr marL="0" lvl="0" indent="0" algn="l" rtl="0">
              <a:spcBef>
                <a:spcPts val="0"/>
              </a:spcBef>
              <a:spcAft>
                <a:spcPts val="0"/>
              </a:spcAft>
              <a:buSzPct val="44594"/>
              <a:buNone/>
            </a:pPr>
            <a:r>
              <a:rPr lang="en" sz="2466"/>
              <a:t>Aufgabe 5</a:t>
            </a:r>
            <a:endParaRPr sz="1920"/>
          </a:p>
        </p:txBody>
      </p:sp>
      <p:sp>
        <p:nvSpPr>
          <p:cNvPr id="186" name="Google Shape;186;p30"/>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14</a:t>
            </a:fld>
            <a:endParaRPr/>
          </a:p>
        </p:txBody>
      </p:sp>
      <p:sp>
        <p:nvSpPr>
          <p:cNvPr id="187" name="Google Shape;187;p30"/>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eine Aufschlüsselung der Daten, die Sie für diese Aufgabe in Ihren Benutzertests gesammelt haben.</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Sie sollten die Aufgabe, einen kommentierten Screenshot dessen, was der Benutzer tun sollte, und das, was er tatsächlich getan hat, enthalten. Fügen Sie Daten hinzu, die Aufschluss darüber geben, ob die Teilnehmer die Aufgabe gelöst haben und wie einfach sie die Aufgabe fanden. Sie sollten auch eine wichtige Schlussfolgerung aus Ihren Erkenntnissen ziehen.</a:t>
            </a:r>
            <a:endParaRPr>
              <a:solidFill>
                <a:schemeClr val="dk2"/>
              </a:solidFill>
              <a:latin typeface="Helvetica Neue Light"/>
              <a:ea typeface="Helvetica Neue Light"/>
              <a:cs typeface="Helvetica Neue Light"/>
              <a:sym typeface="Helvetica Neue Light"/>
            </a:endParaRPr>
          </a:p>
        </p:txBody>
      </p:sp>
      <p:pic>
        <p:nvPicPr>
          <p:cNvPr id="188" name="Google Shape;188;p30"/>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1"/>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[Name des Teams hier eingeben]</a:t>
            </a:r>
            <a:endParaRPr sz="1300" b="0"/>
          </a:p>
          <a:p>
            <a:pPr marL="0" lvl="0" indent="0" algn="l" rtl="0">
              <a:spcBef>
                <a:spcPts val="0"/>
              </a:spcBef>
              <a:spcAft>
                <a:spcPts val="0"/>
              </a:spcAft>
              <a:buSzPct val="44594"/>
              <a:buNone/>
            </a:pPr>
            <a:r>
              <a:rPr lang="en" sz="2466"/>
              <a:t>Aufgabe 6</a:t>
            </a:r>
            <a:endParaRPr sz="1920"/>
          </a:p>
        </p:txBody>
      </p:sp>
      <p:sp>
        <p:nvSpPr>
          <p:cNvPr id="194" name="Google Shape;194;p31"/>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15</a:t>
            </a:fld>
            <a:endParaRPr/>
          </a:p>
        </p:txBody>
      </p:sp>
      <p:sp>
        <p:nvSpPr>
          <p:cNvPr id="195" name="Google Shape;195;p31"/>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eine Aufschlüsselung der Daten, die Sie für diese Aufgabe in Ihren Benutzertests gesammelt haben.</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Sie sollten die Aufgabe, einen kommentierten Screenshot dessen, was der Benutzer tun sollte, und das, was er tatsächlich getan hat, enthalten. Fügen Sie Daten hinzu, die Aufschluss darüber geben, ob die Teilnehmer die Aufgabe gelöst haben und wie einfach sie die Aufgabe fanden. Sie sollten auch eine wichtige Schlussfolgerung aus Ihren Erkenntnissen ziehen.</a:t>
            </a:r>
            <a:endParaRPr>
              <a:solidFill>
                <a:schemeClr val="dk2"/>
              </a:solidFill>
              <a:latin typeface="Helvetica Neue Light"/>
              <a:ea typeface="Helvetica Neue Light"/>
              <a:cs typeface="Helvetica Neue Light"/>
              <a:sym typeface="Helvetica Neue Light"/>
            </a:endParaRPr>
          </a:p>
        </p:txBody>
      </p:sp>
      <p:pic>
        <p:nvPicPr>
          <p:cNvPr id="196" name="Google Shape;196;p31"/>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2"/>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[Name des Teams hier eingeben]</a:t>
            </a:r>
            <a:endParaRPr sz="1300" b="0"/>
          </a:p>
          <a:p>
            <a:pPr marL="0" lvl="0" indent="0" algn="l" rtl="0">
              <a:spcBef>
                <a:spcPts val="0"/>
              </a:spcBef>
              <a:spcAft>
                <a:spcPts val="0"/>
              </a:spcAft>
              <a:buSzPct val="44594"/>
              <a:buNone/>
            </a:pPr>
            <a:r>
              <a:rPr lang="en" sz="2466"/>
              <a:t>Aufgabe 7</a:t>
            </a:r>
            <a:endParaRPr sz="1920"/>
          </a:p>
        </p:txBody>
      </p:sp>
      <p:sp>
        <p:nvSpPr>
          <p:cNvPr id="202" name="Google Shape;202;p32"/>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16</a:t>
            </a:fld>
            <a:endParaRPr/>
          </a:p>
        </p:txBody>
      </p:sp>
      <p:sp>
        <p:nvSpPr>
          <p:cNvPr id="203" name="Google Shape;203;p32"/>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eine Aufschlüsselung der Daten, die Sie für diese Aufgabe in Ihren Benutzertests gesammelt haben.</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Sie sollten die Aufgabe, einen kommentierten Screenshot von dem, was der Benutzer tun sollte, und das, was er tatsächlich getan hat, enthalten. Fügen Sie Daten hinzu, die Aufschluss darüber geben, ob die Teilnehmer die Aufgabe gelöst haben und wie einfach sie die Aufgabe fanden. Sie sollten auch eine wichtige Schlussfolgerung aus Ihren Erkenntnissen ziehen.</a:t>
            </a:r>
            <a:endParaRPr>
              <a:solidFill>
                <a:schemeClr val="dk2"/>
              </a:solidFill>
              <a:latin typeface="Helvetica Neue Light"/>
              <a:ea typeface="Helvetica Neue Light"/>
              <a:cs typeface="Helvetica Neue Light"/>
              <a:sym typeface="Helvetica Neue Light"/>
            </a:endParaRPr>
          </a:p>
        </p:txBody>
      </p:sp>
      <p:pic>
        <p:nvPicPr>
          <p:cNvPr id="204" name="Google Shape;204;p32"/>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3"/>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[Name des Teams hier eingeben]</a:t>
            </a:r>
            <a:endParaRPr sz="1300" b="0"/>
          </a:p>
          <a:p>
            <a:pPr marL="0" lvl="0" indent="0" algn="l" rtl="0">
              <a:spcBef>
                <a:spcPts val="0"/>
              </a:spcBef>
              <a:spcAft>
                <a:spcPts val="0"/>
              </a:spcAft>
              <a:buSzPct val="44594"/>
              <a:buNone/>
            </a:pPr>
            <a:r>
              <a:rPr lang="en" sz="2466"/>
              <a:t>Aufgabe 8</a:t>
            </a:r>
            <a:endParaRPr sz="1920"/>
          </a:p>
        </p:txBody>
      </p:sp>
      <p:sp>
        <p:nvSpPr>
          <p:cNvPr id="210" name="Google Shape;210;p33"/>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17</a:t>
            </a:fld>
            <a:endParaRPr/>
          </a:p>
        </p:txBody>
      </p:sp>
      <p:sp>
        <p:nvSpPr>
          <p:cNvPr id="211" name="Google Shape;211;p33"/>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eine Aufschlüsselung der Daten, die Sie für diese Aufgabe in Ihren Benutzertests gesammelt haben.</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Sie sollten die Aufgabe, einen kommentierten Screenshot dessen, was der Benutzer tun sollte, und das, was er tatsächlich getan hat, enthalten. Fügen Sie Daten hinzu, die Aufschluss darüber geben, ob die Teilnehmer die Aufgabe gelöst haben und wie einfach sie die Aufgabe fanden. Sie sollten auch eine wichtige Schlussfolgerung aus Ihren Erkenntnissen ziehen.</a:t>
            </a:r>
            <a:endParaRPr>
              <a:solidFill>
                <a:schemeClr val="dk2"/>
              </a:solidFill>
              <a:latin typeface="Helvetica Neue Light"/>
              <a:ea typeface="Helvetica Neue Light"/>
              <a:cs typeface="Helvetica Neue Light"/>
              <a:sym typeface="Helvetica Neue Light"/>
            </a:endParaRPr>
          </a:p>
        </p:txBody>
      </p:sp>
      <p:pic>
        <p:nvPicPr>
          <p:cNvPr id="212" name="Google Shape;212;p33"/>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4"/>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[Name des Teams hier eingeben]</a:t>
            </a:r>
            <a:endParaRPr sz="1300" b="0"/>
          </a:p>
          <a:p>
            <a:pPr marL="0" lvl="0" indent="0" algn="l" rtl="0">
              <a:spcBef>
                <a:spcPts val="0"/>
              </a:spcBef>
              <a:spcAft>
                <a:spcPts val="0"/>
              </a:spcAft>
              <a:buSzPct val="44594"/>
              <a:buNone/>
            </a:pPr>
            <a:r>
              <a:rPr lang="en" sz="2466"/>
              <a:t>Aufgabe 9</a:t>
            </a:r>
            <a:endParaRPr sz="1920"/>
          </a:p>
        </p:txBody>
      </p:sp>
      <p:sp>
        <p:nvSpPr>
          <p:cNvPr id="218" name="Google Shape;218;p34"/>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18</a:t>
            </a:fld>
            <a:endParaRPr/>
          </a:p>
        </p:txBody>
      </p:sp>
      <p:sp>
        <p:nvSpPr>
          <p:cNvPr id="219" name="Google Shape;219;p34"/>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eine Aufschlüsselung der Daten, die Sie für diese Aufgabe in Ihren Benutzertests gesammelt haben.</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Sie sollten die Aufgabe, einen kommentierten Screenshot dessen, was der Benutzer tun sollte, und das, was er tatsächlich getan hat, enthalten. Fügen Sie Daten hinzu, die Aufschluss darüber geben, ob die Teilnehmer die Aufgabe gelöst haben und wie einfach sie die Aufgabe fanden. Sie sollten auch eine wichtige Schlussfolgerung aus Ihren Erkenntnissen ziehen.</a:t>
            </a:r>
            <a:endParaRPr>
              <a:solidFill>
                <a:schemeClr val="dk2"/>
              </a:solidFill>
              <a:latin typeface="Helvetica Neue Light"/>
              <a:ea typeface="Helvetica Neue Light"/>
              <a:cs typeface="Helvetica Neue Light"/>
              <a:sym typeface="Helvetica Neue Light"/>
            </a:endParaRPr>
          </a:p>
        </p:txBody>
      </p:sp>
      <p:pic>
        <p:nvPicPr>
          <p:cNvPr id="220" name="Google Shape;220;p34"/>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5"/>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[Name des Teams hier eingeben]</a:t>
            </a:r>
            <a:endParaRPr sz="1300" b="0"/>
          </a:p>
          <a:p>
            <a:pPr marL="0" lvl="0" indent="0" algn="l" rtl="0">
              <a:spcBef>
                <a:spcPts val="0"/>
              </a:spcBef>
              <a:spcAft>
                <a:spcPts val="0"/>
              </a:spcAft>
              <a:buSzPct val="44594"/>
              <a:buNone/>
            </a:pPr>
            <a:r>
              <a:rPr lang="en" sz="2466"/>
              <a:t>Aufgabe 10</a:t>
            </a:r>
            <a:endParaRPr sz="1920"/>
          </a:p>
        </p:txBody>
      </p:sp>
      <p:sp>
        <p:nvSpPr>
          <p:cNvPr id="226" name="Google Shape;226;p35"/>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19</a:t>
            </a:fld>
            <a:endParaRPr/>
          </a:p>
        </p:txBody>
      </p:sp>
      <p:sp>
        <p:nvSpPr>
          <p:cNvPr id="227" name="Google Shape;227;p35"/>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eine Aufschlüsselung der Daten, die Sie für diese Aufgabe in Ihren Benutzertests gesammelt haben.</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Sie sollten die Aufgabe, einen kommentierten Screenshot dessen, was der Benutzer tun sollte, und das, was er tatsächlich getan hat, enthalten. Fügen Sie Daten hinzu, die Aufschluss darüber geben, ob die Teilnehmer die Aufgabe gelöst haben und wie einfach sie die Aufgabe fanden. Sie sollten auch eine wichtige Schlussfolgerung aus Ihren Erkenntnissen ziehen.</a:t>
            </a:r>
            <a:endParaRPr>
              <a:solidFill>
                <a:schemeClr val="dk2"/>
              </a:solidFill>
              <a:latin typeface="Helvetica Neue Light"/>
              <a:ea typeface="Helvetica Neue Light"/>
              <a:cs typeface="Helvetica Neue Light"/>
              <a:sym typeface="Helvetica Neue Light"/>
            </a:endParaRPr>
          </a:p>
        </p:txBody>
      </p:sp>
      <p:pic>
        <p:nvPicPr>
          <p:cNvPr id="228" name="Google Shape;228;p35"/>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8"/>
          <p:cNvSpPr txBox="1">
            <a:spLocks noGrp="1"/>
          </p:cNvSpPr>
          <p:nvPr>
            <p:ph type="ctrTitle"/>
          </p:nvPr>
        </p:nvSpPr>
        <p:spPr>
          <a:xfrm>
            <a:off x="311700" y="818725"/>
            <a:ext cx="8520600" cy="20154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Taktisches Spielbuch</a:t>
            </a:r>
            <a:endParaRPr/>
          </a:p>
        </p:txBody>
      </p:sp>
      <p:sp>
        <p:nvSpPr>
          <p:cNvPr id="89" name="Google Shape;89;p18"/>
          <p:cNvSpPr txBox="1">
            <a:spLocks noGrp="1"/>
          </p:cNvSpPr>
          <p:nvPr>
            <p:ph type="subTitle" idx="1"/>
          </p:nvPr>
        </p:nvSpPr>
        <p:spPr>
          <a:xfrm>
            <a:off x="311700" y="2834125"/>
            <a:ext cx="8520600" cy="625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Benutzertests - Validieren, ob das Produkt tatsächlich funktioniert</a:t>
            </a:r>
            <a:endParaRPr/>
          </a:p>
        </p:txBody>
      </p:sp>
      <p:sp>
        <p:nvSpPr>
          <p:cNvPr id="90" name="Google Shape;90;p18"/>
          <p:cNvSpPr txBox="1"/>
          <p:nvPr/>
        </p:nvSpPr>
        <p:spPr>
          <a:xfrm>
            <a:off x="3158550" y="3459525"/>
            <a:ext cx="28269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a:solidFill>
                <a:schemeClr val="accent1"/>
              </a:solidFill>
              <a:latin typeface="Helvetica Neue Light"/>
              <a:ea typeface="Helvetica Neue Light"/>
              <a:cs typeface="Helvetica Neue Light"/>
              <a:sym typeface="Helvetica Neue Light"/>
            </a:endParaRPr>
          </a:p>
        </p:txBody>
      </p:sp>
      <p:sp>
        <p:nvSpPr>
          <p:cNvPr id="91" name="Google Shape;91;p18"/>
          <p:cNvSpPr txBox="1"/>
          <p:nvPr/>
        </p:nvSpPr>
        <p:spPr>
          <a:xfrm>
            <a:off x="1475250" y="3631125"/>
            <a:ext cx="6193500" cy="79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1"/>
                </a:solidFill>
                <a:highlight>
                  <a:srgbClr val="FFFF00"/>
                </a:highlight>
                <a:latin typeface="Helvetica Neue"/>
                <a:ea typeface="Helvetica Neue"/>
                <a:cs typeface="Helvetica Neue"/>
                <a:sym typeface="Helvetica Neue"/>
              </a:rPr>
              <a:t>[Name Ihres Teams hier]</a:t>
            </a:r>
            <a:endParaRPr b="1">
              <a:solidFill>
                <a:schemeClr val="accent1"/>
              </a:solidFill>
              <a:highlight>
                <a:srgbClr val="FFFF00"/>
              </a:highlight>
              <a:latin typeface="Helvetica Neue"/>
              <a:ea typeface="Helvetica Neue"/>
              <a:cs typeface="Helvetica Neue"/>
              <a:sym typeface="Helvetica Neue"/>
            </a:endParaRPr>
          </a:p>
          <a:p>
            <a:pPr marL="0" lvl="0" indent="0" algn="ctr" rtl="0">
              <a:spcBef>
                <a:spcPts val="0"/>
              </a:spcBef>
              <a:spcAft>
                <a:spcPts val="0"/>
              </a:spcAft>
              <a:buNone/>
            </a:pPr>
            <a:r>
              <a:rPr lang="en">
                <a:solidFill>
                  <a:schemeClr val="accent1"/>
                </a:solidFill>
                <a:highlight>
                  <a:srgbClr val="FFFF00"/>
                </a:highlight>
                <a:latin typeface="Helvetica Neue Light"/>
                <a:ea typeface="Helvetica Neue Light"/>
                <a:cs typeface="Helvetica Neue Light"/>
                <a:sym typeface="Helvetica Neue Light"/>
              </a:rPr>
              <a:t>[Ihr(e) Name(n) hier]</a:t>
            </a:r>
            <a:endParaRPr>
              <a:solidFill>
                <a:schemeClr val="accent1"/>
              </a:solidFill>
              <a:highlight>
                <a:srgbClr val="FFFF00"/>
              </a:highlight>
              <a:latin typeface="Helvetica Neue Light"/>
              <a:ea typeface="Helvetica Neue Light"/>
              <a:cs typeface="Helvetica Neue Light"/>
              <a:sym typeface="Helvetica Neue Light"/>
            </a:endParaRPr>
          </a:p>
          <a:p>
            <a:pPr marL="0" lvl="0" indent="0" algn="ctr" rtl="0">
              <a:spcBef>
                <a:spcPts val="0"/>
              </a:spcBef>
              <a:spcAft>
                <a:spcPts val="0"/>
              </a:spcAft>
              <a:buNone/>
            </a:pPr>
            <a:r>
              <a:rPr lang="en">
                <a:highlight>
                  <a:srgbClr val="FFFF00"/>
                </a:highlight>
                <a:latin typeface="Helvetica Neue Light"/>
                <a:ea typeface="Helvetica Neue Light"/>
                <a:cs typeface="Helvetica Neue Light"/>
                <a:sym typeface="Helvetica Neue Light"/>
              </a:rPr>
              <a:t>[Datum/Semester hier]</a:t>
            </a:r>
            <a:endParaRPr>
              <a:highlight>
                <a:srgbClr val="FFFF00"/>
              </a:highlight>
              <a:latin typeface="Helvetica Neue Light"/>
              <a:ea typeface="Helvetica Neue Light"/>
              <a:cs typeface="Helvetica Neue Light"/>
              <a:sym typeface="Helvetica Neue Light"/>
            </a:endParaRPr>
          </a:p>
        </p:txBody>
      </p:sp>
      <p:pic>
        <p:nvPicPr>
          <p:cNvPr id="92" name="Google Shape;92;p18"/>
          <p:cNvPicPr preferRelativeResize="0"/>
          <p:nvPr/>
        </p:nvPicPr>
        <p:blipFill>
          <a:blip r:embed="rId3">
            <a:alphaModFix/>
          </a:blip>
          <a:stretch>
            <a:fillRect/>
          </a:stretch>
        </p:blipFill>
        <p:spPr>
          <a:xfrm>
            <a:off x="3925200" y="345700"/>
            <a:ext cx="1293599" cy="15612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6"/>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Mitbringsel</a:t>
            </a:r>
            <a:endParaRPr sz="1920"/>
          </a:p>
        </p:txBody>
      </p:sp>
      <p:sp>
        <p:nvSpPr>
          <p:cNvPr id="234" name="Google Shape;234;p36"/>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20</a:t>
            </a:fld>
            <a:endParaRPr/>
          </a:p>
        </p:txBody>
      </p:sp>
      <p:sp>
        <p:nvSpPr>
          <p:cNvPr id="235" name="Google Shape;235;p36"/>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die wichtigsten Erkenntnisse, die Sie aus all Ihren Benutzertests gewonnen haben.</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Fügen Sie eine Liste der Erkenntnisse und einen nächsten Schritt für jede Erkenntnis hinzu.</a:t>
            </a:r>
            <a:endParaRPr>
              <a:solidFill>
                <a:schemeClr val="dk2"/>
              </a:solidFill>
              <a:latin typeface="Helvetica Neue Light"/>
              <a:ea typeface="Helvetica Neue Light"/>
              <a:cs typeface="Helvetica Neue Light"/>
              <a:sym typeface="Helvetica Neue Light"/>
            </a:endParaRPr>
          </a:p>
        </p:txBody>
      </p:sp>
      <p:pic>
        <p:nvPicPr>
          <p:cNvPr id="236" name="Google Shape;236;p36"/>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7"/>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[Teamname hier eingeben]</a:t>
            </a:r>
            <a:endParaRPr sz="1300"/>
          </a:p>
          <a:p>
            <a:pPr marL="0" lvl="0" indent="0" algn="l" rtl="0">
              <a:spcBef>
                <a:spcPts val="0"/>
              </a:spcBef>
              <a:spcAft>
                <a:spcPts val="0"/>
              </a:spcAft>
              <a:buSzPct val="44594"/>
              <a:buNone/>
            </a:pPr>
            <a:r>
              <a:rPr lang="en" sz="2466"/>
              <a:t>Taktisches Playbook</a:t>
            </a:r>
            <a:endParaRPr sz="1920"/>
          </a:p>
        </p:txBody>
      </p:sp>
      <p:sp>
        <p:nvSpPr>
          <p:cNvPr id="242" name="Google Shape;242;p37"/>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21</a:t>
            </a:fld>
            <a:endParaRPr/>
          </a:p>
        </p:txBody>
      </p:sp>
      <p:sp>
        <p:nvSpPr>
          <p:cNvPr id="243" name="Google Shape;243;p37"/>
          <p:cNvSpPr txBox="1"/>
          <p:nvPr/>
        </p:nvSpPr>
        <p:spPr>
          <a:xfrm>
            <a:off x="3198825" y="1152475"/>
            <a:ext cx="5630400" cy="23616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Clr>
                <a:schemeClr val="dk1"/>
              </a:buClr>
              <a:buSzPts val="1100"/>
              <a:buFont typeface="Arial"/>
              <a:buNone/>
            </a:pPr>
            <a:r>
              <a:rPr lang="en" sz="800" b="1">
                <a:solidFill>
                  <a:schemeClr val="dk1"/>
                </a:solidFill>
                <a:latin typeface="Helvetica Neue"/>
                <a:ea typeface="Helvetica Neue"/>
                <a:cs typeface="Helvetica Neue"/>
                <a:sym typeface="Helvetica Neue"/>
              </a:rPr>
              <a:t>Welche Schritte haben Sie zur Durchführung dieser Taktik unternommen?</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120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[Schritt 1]</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[Schritt 2]</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[Schritt 3]</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1200"/>
              </a:spcAft>
              <a:buNone/>
            </a:pPr>
            <a:endParaRPr sz="800" b="1">
              <a:solidFill>
                <a:schemeClr val="dk1"/>
              </a:solidFill>
              <a:latin typeface="Helvetica Neue"/>
              <a:ea typeface="Helvetica Neue"/>
              <a:cs typeface="Helvetica Neue"/>
              <a:sym typeface="Helvetica Neue"/>
            </a:endParaRPr>
          </a:p>
        </p:txBody>
      </p:sp>
      <p:sp>
        <p:nvSpPr>
          <p:cNvPr id="244" name="Google Shape;244;p37"/>
          <p:cNvSpPr txBox="1"/>
          <p:nvPr/>
        </p:nvSpPr>
        <p:spPr>
          <a:xfrm>
            <a:off x="311700" y="2740075"/>
            <a:ext cx="2743200" cy="18117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None/>
            </a:pPr>
            <a:r>
              <a:rPr lang="en" sz="800" b="1">
                <a:solidFill>
                  <a:schemeClr val="dk1"/>
                </a:solidFill>
                <a:latin typeface="Helvetica Neue"/>
                <a:ea typeface="Helvetica Neue"/>
                <a:cs typeface="Helvetica Neue"/>
                <a:sym typeface="Helvetica Neue"/>
              </a:rPr>
              <a:t>Wie hängt diese Taktik mit früheren Taktiken zusammen?</a:t>
            </a:r>
            <a:br>
              <a:rPr lang="en" sz="800">
                <a:solidFill>
                  <a:schemeClr val="dk1"/>
                </a:solidFill>
                <a:latin typeface="Helvetica Neue Light"/>
                <a:ea typeface="Helvetica Neue Light"/>
                <a:cs typeface="Helvetica Neue Light"/>
                <a:sym typeface="Helvetica Neue Light"/>
              </a:rPr>
            </a:br>
            <a:r>
              <a:rPr lang="en" sz="800">
                <a:solidFill>
                  <a:schemeClr val="dk1"/>
                </a:solidFill>
                <a:latin typeface="Helvetica Neue Light"/>
                <a:ea typeface="Helvetica Neue Light"/>
                <a:cs typeface="Helvetica Neue Light"/>
                <a:sym typeface="Helvetica Neue Light"/>
              </a:rPr>
              <a:t>[Ihre Antwort hier]</a:t>
            </a:r>
            <a:endParaRPr sz="800">
              <a:solidFill>
                <a:schemeClr val="dk1"/>
              </a:solidFill>
              <a:latin typeface="Helvetica Neue Light"/>
              <a:ea typeface="Helvetica Neue Light"/>
              <a:cs typeface="Helvetica Neue Light"/>
              <a:sym typeface="Helvetica Neue Light"/>
            </a:endParaRPr>
          </a:p>
        </p:txBody>
      </p:sp>
      <p:sp>
        <p:nvSpPr>
          <p:cNvPr id="245" name="Google Shape;245;p37"/>
          <p:cNvSpPr txBox="1"/>
          <p:nvPr/>
        </p:nvSpPr>
        <p:spPr>
          <a:xfrm>
            <a:off x="6085950" y="3648725"/>
            <a:ext cx="2743200" cy="9030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None/>
            </a:pPr>
            <a:r>
              <a:rPr lang="en" sz="800" b="1">
                <a:solidFill>
                  <a:schemeClr val="dk1"/>
                </a:solidFill>
                <a:latin typeface="Helvetica Neue"/>
                <a:ea typeface="Helvetica Neue"/>
                <a:cs typeface="Helvetica Neue"/>
                <a:sym typeface="Helvetica Neue"/>
              </a:rPr>
              <a:t>Wie können Sie diese Taktik in Zukunft nutzen?</a:t>
            </a:r>
            <a:br>
              <a:rPr lang="en" sz="800">
                <a:solidFill>
                  <a:schemeClr val="dk1"/>
                </a:solidFill>
                <a:latin typeface="Helvetica Neue Light"/>
                <a:ea typeface="Helvetica Neue Light"/>
                <a:cs typeface="Helvetica Neue Light"/>
                <a:sym typeface="Helvetica Neue Light"/>
              </a:rPr>
            </a:br>
            <a:r>
              <a:rPr lang="en" sz="800">
                <a:solidFill>
                  <a:schemeClr val="dk1"/>
                </a:solidFill>
                <a:latin typeface="Helvetica Neue Light"/>
                <a:ea typeface="Helvetica Neue Light"/>
                <a:cs typeface="Helvetica Neue Light"/>
                <a:sym typeface="Helvetica Neue Light"/>
              </a:rPr>
              <a:t>[Ihre Antwort hier]</a:t>
            </a:r>
            <a:endParaRPr sz="800">
              <a:solidFill>
                <a:schemeClr val="dk1"/>
              </a:solidFill>
              <a:latin typeface="Helvetica Neue Light"/>
              <a:ea typeface="Helvetica Neue Light"/>
              <a:cs typeface="Helvetica Neue Light"/>
              <a:sym typeface="Helvetica Neue Light"/>
            </a:endParaRPr>
          </a:p>
        </p:txBody>
      </p:sp>
      <p:sp>
        <p:nvSpPr>
          <p:cNvPr id="246" name="Google Shape;246;p37"/>
          <p:cNvSpPr txBox="1"/>
          <p:nvPr/>
        </p:nvSpPr>
        <p:spPr>
          <a:xfrm>
            <a:off x="311700" y="1152475"/>
            <a:ext cx="2743200" cy="14538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None/>
            </a:pPr>
            <a:r>
              <a:rPr lang="en" sz="800" b="1">
                <a:solidFill>
                  <a:schemeClr val="dk1"/>
                </a:solidFill>
                <a:latin typeface="Helvetica Neue"/>
                <a:ea typeface="Helvetica Neue"/>
                <a:cs typeface="Helvetica Neue"/>
                <a:sym typeface="Helvetica Neue"/>
              </a:rPr>
              <a:t>Welchen Bezug hat diese Taktik zu Ihrem Unternehmen?</a:t>
            </a:r>
            <a:br>
              <a:rPr lang="en" sz="800">
                <a:solidFill>
                  <a:schemeClr val="dk1"/>
                </a:solidFill>
                <a:latin typeface="Helvetica Neue Light"/>
                <a:ea typeface="Helvetica Neue Light"/>
                <a:cs typeface="Helvetica Neue Light"/>
                <a:sym typeface="Helvetica Neue Light"/>
              </a:rPr>
            </a:br>
            <a:r>
              <a:rPr lang="en" sz="800">
                <a:solidFill>
                  <a:schemeClr val="dk1"/>
                </a:solidFill>
                <a:latin typeface="Helvetica Neue Light"/>
                <a:ea typeface="Helvetica Neue Light"/>
                <a:cs typeface="Helvetica Neue Light"/>
                <a:sym typeface="Helvetica Neue Light"/>
              </a:rPr>
              <a:t>[Ihre Antwort hier]</a:t>
            </a:r>
            <a:endParaRPr sz="800">
              <a:solidFill>
                <a:schemeClr val="dk1"/>
              </a:solidFill>
              <a:latin typeface="Helvetica Neue Light"/>
              <a:ea typeface="Helvetica Neue Light"/>
              <a:cs typeface="Helvetica Neue Light"/>
              <a:sym typeface="Helvetica Neue Light"/>
            </a:endParaRPr>
          </a:p>
        </p:txBody>
      </p:sp>
      <p:sp>
        <p:nvSpPr>
          <p:cNvPr id="247" name="Google Shape;247;p37"/>
          <p:cNvSpPr txBox="1"/>
          <p:nvPr/>
        </p:nvSpPr>
        <p:spPr>
          <a:xfrm>
            <a:off x="3198825" y="3648825"/>
            <a:ext cx="2743200" cy="9030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Clr>
                <a:schemeClr val="dk1"/>
              </a:buClr>
              <a:buSzPts val="1100"/>
              <a:buFont typeface="Arial"/>
              <a:buNone/>
            </a:pPr>
            <a:r>
              <a:rPr lang="en" sz="800" b="1">
                <a:solidFill>
                  <a:schemeClr val="dk1"/>
                </a:solidFill>
                <a:latin typeface="Helvetica Neue"/>
                <a:ea typeface="Helvetica Neue"/>
                <a:cs typeface="Helvetica Neue"/>
                <a:sym typeface="Helvetica Neue"/>
              </a:rPr>
              <a:t>Wie kann diese Taktik Ihr Unternehmen voranbringen?</a:t>
            </a:r>
            <a:br>
              <a:rPr lang="en" sz="800">
                <a:solidFill>
                  <a:schemeClr val="dk1"/>
                </a:solidFill>
                <a:latin typeface="Helvetica Neue Light"/>
                <a:ea typeface="Helvetica Neue Light"/>
                <a:cs typeface="Helvetica Neue Light"/>
                <a:sym typeface="Helvetica Neue Light"/>
              </a:rPr>
            </a:br>
            <a:r>
              <a:rPr lang="en" sz="800">
                <a:solidFill>
                  <a:schemeClr val="dk1"/>
                </a:solidFill>
                <a:latin typeface="Helvetica Neue Light"/>
                <a:ea typeface="Helvetica Neue Light"/>
                <a:cs typeface="Helvetica Neue Light"/>
                <a:sym typeface="Helvetica Neue Light"/>
              </a:rPr>
              <a:t>[Ihre Antwort hier]</a:t>
            </a:r>
            <a:endParaRPr sz="800">
              <a:solidFill>
                <a:schemeClr val="dk1"/>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1200"/>
              </a:spcAft>
              <a:buNone/>
            </a:pPr>
            <a:endParaRPr sz="800" b="1">
              <a:solidFill>
                <a:schemeClr val="dk1"/>
              </a:solidFill>
              <a:latin typeface="Helvetica Neue"/>
              <a:ea typeface="Helvetica Neue"/>
              <a:cs typeface="Helvetica Neue"/>
              <a:sym typeface="Helvetica Neue"/>
            </a:endParaRPr>
          </a:p>
        </p:txBody>
      </p:sp>
      <p:pic>
        <p:nvPicPr>
          <p:cNvPr id="248" name="Google Shape;248;p37"/>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8"/>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[Teamname hier eingeben]</a:t>
            </a:r>
            <a:endParaRPr sz="1300"/>
          </a:p>
          <a:p>
            <a:pPr marL="0" lvl="0" indent="0" algn="l" rtl="0">
              <a:spcBef>
                <a:spcPts val="0"/>
              </a:spcBef>
              <a:spcAft>
                <a:spcPts val="0"/>
              </a:spcAft>
              <a:buSzPct val="44594"/>
              <a:buNone/>
            </a:pPr>
            <a:r>
              <a:rPr lang="en" sz="2466"/>
              <a:t>Venture Updates</a:t>
            </a:r>
            <a:endParaRPr sz="1920"/>
          </a:p>
        </p:txBody>
      </p:sp>
      <p:sp>
        <p:nvSpPr>
          <p:cNvPr id="254" name="Google Shape;254;p38"/>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22</a:t>
            </a:fld>
            <a:endParaRPr/>
          </a:p>
        </p:txBody>
      </p:sp>
      <p:sp>
        <p:nvSpPr>
          <p:cNvPr id="255" name="Google Shape;255;p38"/>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Fügen Sie einige Folien ein, die über den aktuellen Stand der Entwicklung Ihres Projekts informieren.</a:t>
            </a:r>
            <a:endParaRPr b="1">
              <a:solidFill>
                <a:schemeClr val="dk2"/>
              </a:solidFill>
              <a:latin typeface="Helvetica Neue"/>
              <a:ea typeface="Helvetica Neue"/>
              <a:cs typeface="Helvetica Neue"/>
              <a:sym typeface="Helvetica Neue"/>
            </a:endParaRPr>
          </a:p>
          <a:p>
            <a:pPr marL="0" lvl="0" indent="0" algn="ctr" rtl="0">
              <a:lnSpc>
                <a:spcPct val="115000"/>
              </a:lnSpc>
              <a:spcBef>
                <a:spcPts val="1200"/>
              </a:spcBef>
              <a:spcAft>
                <a:spcPts val="0"/>
              </a:spcAft>
              <a:buNone/>
            </a:pPr>
            <a:r>
              <a:rPr lang="en">
                <a:solidFill>
                  <a:schemeClr val="dk2"/>
                </a:solidFill>
                <a:latin typeface="Helvetica Neue Light"/>
                <a:ea typeface="Helvetica Neue Light"/>
                <a:cs typeface="Helvetica Neue Light"/>
                <a:sym typeface="Helvetica Neue Light"/>
              </a:rPr>
              <a:t>Diese Aktualisierungen können sich auf jeden Aspekt der Entwicklung Ihres Vorhabens beziehen</a:t>
            </a:r>
            <a:br>
              <a:rPr lang="en">
                <a:solidFill>
                  <a:schemeClr val="dk2"/>
                </a:solidFill>
                <a:latin typeface="Helvetica Neue Light"/>
                <a:ea typeface="Helvetica Neue Light"/>
                <a:cs typeface="Helvetica Neue Light"/>
                <a:sym typeface="Helvetica Neue Light"/>
              </a:rPr>
            </a:br>
            <a:r>
              <a:rPr lang="en">
                <a:solidFill>
                  <a:schemeClr val="dk2"/>
                </a:solidFill>
                <a:latin typeface="Helvetica Neue Light"/>
                <a:ea typeface="Helvetica Neue Light"/>
                <a:cs typeface="Helvetica Neue Light"/>
                <a:sym typeface="Helvetica Neue Light"/>
              </a:rPr>
              <a:t>und müssen nicht unbedingt mit der Taktik der Woche zu tun haben.</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i="1">
                <a:solidFill>
                  <a:schemeClr val="dk2"/>
                </a:solidFill>
                <a:latin typeface="Helvetica Neue Light"/>
                <a:ea typeface="Helvetica Neue Light"/>
                <a:cs typeface="Helvetica Neue Light"/>
                <a:sym typeface="Helvetica Neue Light"/>
              </a:rPr>
              <a:t>Bitte duplizieren Sie diese Folie für jedes Ihrer Projekt-Updates.</a:t>
            </a:r>
            <a:endParaRPr i="1">
              <a:solidFill>
                <a:schemeClr val="dk2"/>
              </a:solidFill>
              <a:latin typeface="Helvetica Neue Light"/>
              <a:ea typeface="Helvetica Neue Light"/>
              <a:cs typeface="Helvetica Neue Light"/>
              <a:sym typeface="Helvetica Neue Light"/>
            </a:endParaRPr>
          </a:p>
        </p:txBody>
      </p:sp>
      <p:pic>
        <p:nvPicPr>
          <p:cNvPr id="256" name="Google Shape;256;p38"/>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9"/>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[Teamname hier eingeben]</a:t>
            </a:r>
            <a:endParaRPr sz="1300"/>
          </a:p>
          <a:p>
            <a:pPr marL="0" lvl="0" indent="0" algn="l" rtl="0">
              <a:spcBef>
                <a:spcPts val="0"/>
              </a:spcBef>
              <a:spcAft>
                <a:spcPts val="0"/>
              </a:spcAft>
              <a:buSzPct val="44594"/>
              <a:buNone/>
            </a:pPr>
            <a:r>
              <a:rPr lang="en" sz="2466"/>
              <a:t>Venture Intro</a:t>
            </a:r>
            <a:endParaRPr sz="1920"/>
          </a:p>
        </p:txBody>
      </p:sp>
      <p:sp>
        <p:nvSpPr>
          <p:cNvPr id="98" name="Google Shape;98;p19"/>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99" name="Google Shape;99;p19"/>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1200"/>
              </a:spcAft>
              <a:buNone/>
            </a:pPr>
            <a:r>
              <a:rPr lang="en" b="1">
                <a:solidFill>
                  <a:srgbClr val="8A8B8C"/>
                </a:solidFill>
                <a:latin typeface="Helvetica Neue"/>
                <a:ea typeface="Helvetica Neue"/>
                <a:cs typeface="Helvetica Neue"/>
                <a:sym typeface="Helvetica Neue"/>
              </a:rPr>
              <a:t>Fügen Sie hier Ihre Unternehmensvorstellung oder Ihr Elevator Pitch ein!</a:t>
            </a:r>
            <a:endParaRPr i="1">
              <a:solidFill>
                <a:srgbClr val="8A8B8C"/>
              </a:solidFill>
              <a:latin typeface="Helvetica Neue Light"/>
              <a:ea typeface="Helvetica Neue Light"/>
              <a:cs typeface="Helvetica Neue Light"/>
              <a:sym typeface="Helvetica Neue Light"/>
            </a:endParaRPr>
          </a:p>
        </p:txBody>
      </p:sp>
      <p:pic>
        <p:nvPicPr>
          <p:cNvPr id="100" name="Google Shape;100;p19"/>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[Name des Teams hier eingeben]</a:t>
            </a:r>
            <a:endParaRPr sz="1300"/>
          </a:p>
          <a:p>
            <a:pPr marL="0" lvl="0" indent="0" algn="l" rtl="0">
              <a:spcBef>
                <a:spcPts val="0"/>
              </a:spcBef>
              <a:spcAft>
                <a:spcPts val="0"/>
              </a:spcAft>
              <a:buSzPct val="44594"/>
              <a:buNone/>
            </a:pPr>
            <a:r>
              <a:rPr lang="en" sz="2466"/>
              <a:t>Gliederung des Experiments</a:t>
            </a:r>
            <a:endParaRPr sz="1920"/>
          </a:p>
        </p:txBody>
      </p:sp>
      <p:sp>
        <p:nvSpPr>
          <p:cNvPr id="106" name="Google Shape;106;p20"/>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4</a:t>
            </a:fld>
            <a:endParaRPr/>
          </a:p>
        </p:txBody>
      </p:sp>
      <p:pic>
        <p:nvPicPr>
          <p:cNvPr id="107" name="Google Shape;107;p20"/>
          <p:cNvPicPr preferRelativeResize="0"/>
          <p:nvPr/>
        </p:nvPicPr>
        <p:blipFill>
          <a:blip r:embed="rId3">
            <a:alphaModFix/>
          </a:blip>
          <a:stretch>
            <a:fillRect/>
          </a:stretch>
        </p:blipFill>
        <p:spPr>
          <a:xfrm>
            <a:off x="6340500" y="534575"/>
            <a:ext cx="2370908" cy="393600"/>
          </a:xfrm>
          <a:prstGeom prst="rect">
            <a:avLst/>
          </a:prstGeom>
          <a:noFill/>
          <a:ln>
            <a:noFill/>
          </a:ln>
        </p:spPr>
      </p:pic>
      <p:sp>
        <p:nvSpPr>
          <p:cNvPr id="108" name="Google Shape;108;p20"/>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None/>
            </a:pPr>
            <a:r>
              <a:rPr lang="en" b="1">
                <a:solidFill>
                  <a:srgbClr val="8A8B8C"/>
                </a:solidFill>
                <a:latin typeface="Helvetica Neue"/>
                <a:ea typeface="Helvetica Neue"/>
                <a:cs typeface="Helvetica Neue"/>
                <a:sym typeface="Helvetica Neue"/>
              </a:rPr>
              <a:t>Teil 1: Was wollen Sie mit dieser Taktik erreichen?</a:t>
            </a:r>
            <a:endParaRPr>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endParaRPr sz="1000">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endParaRPr sz="1000">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r>
              <a:rPr lang="en" b="1">
                <a:solidFill>
                  <a:srgbClr val="8A8B8C"/>
                </a:solidFill>
                <a:latin typeface="Helvetica Neue"/>
                <a:ea typeface="Helvetica Neue"/>
                <a:cs typeface="Helvetica Neue"/>
                <a:sym typeface="Helvetica Neue"/>
              </a:rPr>
              <a:t>Teil 2: Was ist Ihre Hypothese für diese Taktik?</a:t>
            </a:r>
            <a:endParaRPr>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endParaRPr sz="1000">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endParaRPr sz="1000">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r>
              <a:rPr lang="en" b="1">
                <a:solidFill>
                  <a:srgbClr val="8A8B8C"/>
                </a:solidFill>
                <a:latin typeface="Helvetica Neue"/>
                <a:ea typeface="Helvetica Neue"/>
                <a:cs typeface="Helvetica Neue"/>
                <a:sym typeface="Helvetica Neue"/>
              </a:rPr>
              <a:t>Teil 3: Welches Experiment möchten Sie für diese Taktik durchführen?</a:t>
            </a:r>
            <a:endParaRPr b="1">
              <a:solidFill>
                <a:srgbClr val="8A8B8C"/>
              </a:solidFill>
              <a:latin typeface="Helvetica Neue"/>
              <a:ea typeface="Helvetica Neue"/>
              <a:cs typeface="Helvetica Neue"/>
              <a:sym typeface="Helvetica Neue"/>
            </a:endParaRPr>
          </a:p>
          <a:p>
            <a:pPr marL="0" lvl="0" indent="0" algn="l" rtl="0">
              <a:lnSpc>
                <a:spcPct val="115000"/>
              </a:lnSpc>
              <a:spcBef>
                <a:spcPts val="1200"/>
              </a:spcBef>
              <a:spcAft>
                <a:spcPts val="0"/>
              </a:spcAft>
              <a:buNone/>
            </a:pPr>
            <a:endParaRPr sz="1000" b="1">
              <a:solidFill>
                <a:srgbClr val="8A8B8C"/>
              </a:solidFill>
              <a:latin typeface="Helvetica Neue"/>
              <a:ea typeface="Helvetica Neue"/>
              <a:cs typeface="Helvetica Neue"/>
              <a:sym typeface="Helvetica Neue"/>
            </a:endParaRPr>
          </a:p>
          <a:p>
            <a:pPr marL="0" lvl="0" indent="0" algn="l" rtl="0">
              <a:lnSpc>
                <a:spcPct val="115000"/>
              </a:lnSpc>
              <a:spcBef>
                <a:spcPts val="1200"/>
              </a:spcBef>
              <a:spcAft>
                <a:spcPts val="1200"/>
              </a:spcAft>
              <a:buNone/>
            </a:pPr>
            <a:endParaRPr sz="1000" b="1">
              <a:solidFill>
                <a:srgbClr val="8A8B8C"/>
              </a:solidFill>
              <a:latin typeface="Helvetica Neue"/>
              <a:ea typeface="Helvetica Neue"/>
              <a:cs typeface="Helvetica Neue"/>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1"/>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[Name des Teams hier eingeben]</a:t>
            </a:r>
            <a:endParaRPr sz="1300" b="0"/>
          </a:p>
          <a:p>
            <a:pPr marL="0" lvl="0" indent="0" algn="l" rtl="0">
              <a:spcBef>
                <a:spcPts val="0"/>
              </a:spcBef>
              <a:spcAft>
                <a:spcPts val="0"/>
              </a:spcAft>
              <a:buSzPct val="44594"/>
              <a:buNone/>
            </a:pPr>
            <a:r>
              <a:rPr lang="en" sz="2466"/>
              <a:t>Design der Studie</a:t>
            </a:r>
            <a:endParaRPr sz="1920"/>
          </a:p>
        </p:txBody>
      </p:sp>
      <p:sp>
        <p:nvSpPr>
          <p:cNvPr id="114" name="Google Shape;114;p21"/>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115" name="Google Shape;115;p21"/>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Ihre Ziele für die Benutzertests, einschließlich der Forschungsziele und der Ziele für die Benutzbarkeitstests.</a:t>
            </a:r>
            <a:endParaRPr b="1">
              <a:solidFill>
                <a:schemeClr val="dk2"/>
              </a:solidFill>
              <a:latin typeface="Helvetica Neue"/>
              <a:ea typeface="Helvetica Neue"/>
              <a:cs typeface="Helvetica Neue"/>
              <a:sym typeface="Helvetica Neue"/>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Sie sollten Ihre allgemeinen primären Marktforschungsziele und spezifische Ziele für die Benutzerfreundlichkeit angeben.</a:t>
            </a:r>
            <a:endParaRPr>
              <a:solidFill>
                <a:srgbClr val="8A8B8C"/>
              </a:solidFill>
              <a:latin typeface="Helvetica Neue Light"/>
              <a:ea typeface="Helvetica Neue Light"/>
              <a:cs typeface="Helvetica Neue Light"/>
              <a:sym typeface="Helvetica Neue Light"/>
            </a:endParaRPr>
          </a:p>
        </p:txBody>
      </p:sp>
      <p:pic>
        <p:nvPicPr>
          <p:cNvPr id="116" name="Google Shape;116;p21"/>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2"/>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Outreach-Nachricht</a:t>
            </a:r>
            <a:endParaRPr sz="1920"/>
          </a:p>
        </p:txBody>
      </p:sp>
      <p:sp>
        <p:nvSpPr>
          <p:cNvPr id="122" name="Google Shape;122;p22"/>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123" name="Google Shape;123;p22"/>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die Nachrichten, die Sie an potenzielle Teilnehmer der Benutzertests geschickt haben.</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Fügen Sie Screenshots der tatsächlichen Nachrichten bei, die Sie per E-Mail oder über soziale Medien verschickt haben.</a:t>
            </a:r>
            <a:endParaRPr>
              <a:solidFill>
                <a:schemeClr val="dk2"/>
              </a:solidFill>
              <a:latin typeface="Helvetica Neue Light"/>
              <a:ea typeface="Helvetica Neue Light"/>
              <a:cs typeface="Helvetica Neue Light"/>
              <a:sym typeface="Helvetica Neue Light"/>
            </a:endParaRPr>
          </a:p>
        </p:txBody>
      </p:sp>
      <p:pic>
        <p:nvPicPr>
          <p:cNvPr id="124" name="Google Shape;124;p22"/>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3"/>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[Name des Teams hier eingeben]</a:t>
            </a:r>
            <a:endParaRPr sz="1300" b="0"/>
          </a:p>
          <a:p>
            <a:pPr marL="0" lvl="0" indent="0" algn="l" rtl="0">
              <a:spcBef>
                <a:spcPts val="0"/>
              </a:spcBef>
              <a:spcAft>
                <a:spcPts val="0"/>
              </a:spcAft>
              <a:buSzPct val="44594"/>
              <a:buNone/>
            </a:pPr>
            <a:r>
              <a:rPr lang="en" sz="2466"/>
              <a:t>Aufgaben</a:t>
            </a:r>
            <a:endParaRPr sz="1920"/>
          </a:p>
        </p:txBody>
      </p:sp>
      <p:sp>
        <p:nvSpPr>
          <p:cNvPr id="130" name="Google Shape;130;p23"/>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131" name="Google Shape;131;p23"/>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die Aufgabe, die die Teilnehmer in Ihrem Prototyp erledigen sollen.</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Dies sollte eine Liste von ca. 10 Aktionen sein, die Sie von den Teilnehmern verlangen.</a:t>
            </a:r>
            <a:endParaRPr>
              <a:solidFill>
                <a:schemeClr val="dk2"/>
              </a:solidFill>
              <a:latin typeface="Helvetica Neue Light"/>
              <a:ea typeface="Helvetica Neue Light"/>
              <a:cs typeface="Helvetica Neue Light"/>
              <a:sym typeface="Helvetica Neue Light"/>
            </a:endParaRPr>
          </a:p>
        </p:txBody>
      </p:sp>
      <p:pic>
        <p:nvPicPr>
          <p:cNvPr id="132" name="Google Shape;132;p23"/>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4"/>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Skript</a:t>
            </a:r>
            <a:endParaRPr sz="1920"/>
          </a:p>
        </p:txBody>
      </p:sp>
      <p:sp>
        <p:nvSpPr>
          <p:cNvPr id="138" name="Google Shape;138;p24"/>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139" name="Google Shape;139;p24"/>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dirty="0">
                <a:solidFill>
                  <a:schemeClr val="dk2"/>
                </a:solidFill>
                <a:latin typeface="Helvetica Neue"/>
                <a:ea typeface="Helvetica Neue"/>
                <a:cs typeface="Helvetica Neue"/>
                <a:sym typeface="Helvetica Neue"/>
              </a:rPr>
              <a:t>Zeigen Sie uns das Skript, das Sie bei jedem Gespräch über den Benutzertest locker befolgt haben.</a:t>
            </a:r>
            <a:endParaRPr dirty="0">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dirty="0">
                <a:solidFill>
                  <a:schemeClr val="dk2"/>
                </a:solidFill>
                <a:latin typeface="Helvetica Neue Light"/>
                <a:ea typeface="Helvetica Neue Light"/>
                <a:cs typeface="Helvetica Neue Light"/>
                <a:sym typeface="Helvetica Neue Light"/>
              </a:rPr>
              <a:t>Dies sollte die Hintergrundfragen für die allgemeine primäre Marktforschung, die Aufgaben und die</a:t>
            </a:r>
            <a:br>
              <a:rPr lang="en" dirty="0">
                <a:solidFill>
                  <a:schemeClr val="dk2"/>
                </a:solidFill>
                <a:latin typeface="Helvetica Neue Light"/>
                <a:ea typeface="Helvetica Neue Light"/>
                <a:cs typeface="Helvetica Neue Light"/>
                <a:sym typeface="Helvetica Neue Light"/>
              </a:rPr>
            </a:br>
            <a:r>
              <a:rPr lang="en" dirty="0">
                <a:solidFill>
                  <a:schemeClr val="dk2"/>
                </a:solidFill>
                <a:latin typeface="Helvetica Neue Light"/>
                <a:ea typeface="Helvetica Neue Light"/>
                <a:cs typeface="Helvetica Neue Light"/>
                <a:sym typeface="Helvetica Neue Light"/>
              </a:rPr>
              <a:t>abschließende Fragen, die Sie möglicherweise gestellt haben beeinhalten.</a:t>
            </a:r>
            <a:endParaRPr dirty="0">
              <a:solidFill>
                <a:schemeClr val="dk2"/>
              </a:solidFill>
              <a:latin typeface="Helvetica Neue Light"/>
              <a:ea typeface="Helvetica Neue Light"/>
              <a:cs typeface="Helvetica Neue Light"/>
              <a:sym typeface="Helvetica Neue Light"/>
            </a:endParaRPr>
          </a:p>
        </p:txBody>
      </p:sp>
      <p:pic>
        <p:nvPicPr>
          <p:cNvPr id="140" name="Google Shape;140;p24"/>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5"/>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Benutzertests - Validieren, ob das Produkt tatsächlich funktioniert</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Test Fotos</a:t>
            </a:r>
            <a:endParaRPr sz="1920"/>
          </a:p>
        </p:txBody>
      </p:sp>
      <p:sp>
        <p:nvSpPr>
          <p:cNvPr id="146" name="Google Shape;146;p25"/>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9</a:t>
            </a:fld>
            <a:endParaRPr/>
          </a:p>
        </p:txBody>
      </p:sp>
      <p:sp>
        <p:nvSpPr>
          <p:cNvPr id="147" name="Google Shape;147;p25"/>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dirty="0">
                <a:solidFill>
                  <a:schemeClr val="dk2"/>
                </a:solidFill>
                <a:latin typeface="Helvetica Neue"/>
                <a:ea typeface="Helvetica Neue"/>
                <a:cs typeface="Helvetica Neue"/>
                <a:sym typeface="Helvetica Neue"/>
              </a:rPr>
              <a:t>Zeigen Sie uns einige Fotos von Ihnen und den Teilnehmern der Benutzertests.</a:t>
            </a:r>
            <a:endParaRPr dirty="0">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dirty="0">
                <a:solidFill>
                  <a:schemeClr val="dk2"/>
                </a:solidFill>
                <a:latin typeface="Helvetica Neue Light"/>
                <a:ea typeface="Helvetica Neue Light"/>
                <a:cs typeface="Helvetica Neue Light"/>
                <a:sym typeface="Helvetica Neue Light"/>
              </a:rPr>
              <a:t>Wenn möglich, fügen Sie einige Fotos davon bei, wie Ihre Teilnehmer während der Benutzertestsitzungen mit Ihrem Prototyp interagiert haben.</a:t>
            </a:r>
            <a:br>
              <a:rPr lang="en" dirty="0">
                <a:solidFill>
                  <a:schemeClr val="dk2"/>
                </a:solidFill>
                <a:latin typeface="Helvetica Neue Light"/>
                <a:ea typeface="Helvetica Neue Light"/>
                <a:cs typeface="Helvetica Neue Light"/>
                <a:sym typeface="Helvetica Neue Light"/>
              </a:rPr>
            </a:br>
            <a:endParaRPr dirty="0">
              <a:solidFill>
                <a:schemeClr val="dk2"/>
              </a:solidFill>
              <a:latin typeface="Helvetica Neue Light"/>
              <a:ea typeface="Helvetica Neue Light"/>
              <a:cs typeface="Helvetica Neue Light"/>
              <a:sym typeface="Helvetica Neue Light"/>
            </a:endParaRPr>
          </a:p>
        </p:txBody>
      </p:sp>
      <p:pic>
        <p:nvPicPr>
          <p:cNvPr id="148" name="Google Shape;148;p25"/>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theme/theme1.xml><?xml version="1.0" encoding="utf-8"?>
<a:theme xmlns:a="http://schemas.openxmlformats.org/drawingml/2006/main" name="Startup Tactics">
  <a:themeElements>
    <a:clrScheme name="Simple Light">
      <a:dk1>
        <a:srgbClr val="000000"/>
      </a:dk1>
      <a:lt1>
        <a:srgbClr val="FFFFFF"/>
      </a:lt1>
      <a:dk2>
        <a:srgbClr val="8A8B8C"/>
      </a:dk2>
      <a:lt2>
        <a:srgbClr val="C2C0BF"/>
      </a:lt2>
      <a:accent1>
        <a:srgbClr val="E10100"/>
      </a:accent1>
      <a:accent2>
        <a:srgbClr val="8A8B8C"/>
      </a:accent2>
      <a:accent3>
        <a:srgbClr val="C2C0BF"/>
      </a:accent3>
      <a:accent4>
        <a:srgbClr val="000000"/>
      </a:accent4>
      <a:accent5>
        <a:srgbClr val="0097A7"/>
      </a:accent5>
      <a:accent6>
        <a:srgbClr val="EEFF41"/>
      </a:accent6>
      <a:hlink>
        <a:srgbClr val="E101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1764</Words>
  <Application>Microsoft Office PowerPoint</Application>
  <PresentationFormat>Bildschirmpräsentation (16:9)</PresentationFormat>
  <Paragraphs>132</Paragraphs>
  <Slides>22</Slides>
  <Notes>22</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22</vt:i4>
      </vt:variant>
    </vt:vector>
  </HeadingPairs>
  <TitlesOfParts>
    <vt:vector size="26" baseType="lpstr">
      <vt:lpstr>Helvetica Neue</vt:lpstr>
      <vt:lpstr>Arial</vt:lpstr>
      <vt:lpstr>Helvetica Neue Light</vt:lpstr>
      <vt:lpstr>Startup Tactics</vt:lpstr>
      <vt:lpstr>TEMPLATE</vt:lpstr>
      <vt:lpstr>Taktisches Spielbuch</vt:lpstr>
      <vt:lpstr>Benutzertests - Validieren, ob das Produkt tatsächlich funktioniert [Teamname hier eingeben] Venture Intro</vt:lpstr>
      <vt:lpstr>Benutzertests - Validieren, ob das Produkt tatsächlich funktioniert [Name des Teams hier eingeben] Gliederung des Experiments</vt:lpstr>
      <vt:lpstr>Benutzertests - Validieren, ob das Produkt tatsächlich funktioniert [Name des Teams hier eingeben] Design der Studie</vt:lpstr>
      <vt:lpstr>Benutzertests - Validieren, ob das Produkt tatsächlich funktioniert [Teamname hier eingeben] Outreach-Nachricht</vt:lpstr>
      <vt:lpstr>Benutzertests - Validieren, ob das Produkt tatsächlich funktioniert [Name des Teams hier eingeben] Aufgaben</vt:lpstr>
      <vt:lpstr>Benutzertests - Validieren, ob das Produkt tatsächlich funktioniert [Teamname hier eingeben] Skript</vt:lpstr>
      <vt:lpstr>Benutzertests - Validieren, ob das Produkt tatsächlich funktioniert [Teamname hier eingeben] Test Fotos</vt:lpstr>
      <vt:lpstr>Benutzertests - Validieren, ob das Produkt tatsächlich funktioniert [Name des Teams hier eingeben] Aufgabe 1</vt:lpstr>
      <vt:lpstr>Benutzertests - Validieren, ob das Produkt tatsächlich funktioniert [Name des Teams hier eingeben] Aufgabe 2</vt:lpstr>
      <vt:lpstr>Benutzertests - Validieren, ob das Produkt tatsächlich funktioniert [Name des Teams hier eingeben] Aufgabe 3</vt:lpstr>
      <vt:lpstr>Benutzertests - Validieren, ob das Produkt tatsächlich funktioniert [Name des Teams hier eingeben] Aufgabe 4</vt:lpstr>
      <vt:lpstr>Benutzertests - Validieren, ob das Produkt tatsächlich funktioniert [Name des Teams hier eingeben] Aufgabe 5</vt:lpstr>
      <vt:lpstr>Benutzertests - Validieren, ob das Produkt tatsächlich funktioniert [Name des Teams hier eingeben] Aufgabe 6</vt:lpstr>
      <vt:lpstr>Benutzertests - Validieren, ob das Produkt tatsächlich funktioniert [Name des Teams hier eingeben] Aufgabe 7</vt:lpstr>
      <vt:lpstr>Benutzertests - Validieren, ob das Produkt tatsächlich funktioniert [Name des Teams hier eingeben] Aufgabe 8</vt:lpstr>
      <vt:lpstr>Benutzertests - Validieren, ob das Produkt tatsächlich funktioniert [Name des Teams hier eingeben] Aufgabe 9</vt:lpstr>
      <vt:lpstr>Benutzertests - Validieren, ob das Produkt tatsächlich funktioniert [Name des Teams hier eingeben] Aufgabe 10</vt:lpstr>
      <vt:lpstr>Benutzertests - Validieren, ob das Produkt tatsächlich funktioniert [Teamname hier eingeben] Mitbringsel</vt:lpstr>
      <vt:lpstr>Benutzertests - Validieren, ob das Produkt tatsächlich funktioniert [Teamname hier eingeben] Taktisches Playbook</vt:lpstr>
      <vt:lpstr>Benutzertests - Validieren, ob das Produkt tatsächlich funktioniert [Teamname hier eingeben] Venture Updates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keywords>, docId:011D2D54E73A362632E15A61C318E070</cp:keywords>
  <cp:lastModifiedBy>Herrmann, Pia</cp:lastModifiedBy>
  <cp:revision>1</cp:revision>
  <dcterms:modified xsi:type="dcterms:W3CDTF">2026-07-24T12:52:01Z</dcterms:modified>
</cp:coreProperties>
</file>